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7" r:id="rId2"/>
    <p:sldId id="257" r:id="rId3"/>
    <p:sldId id="276" r:id="rId4"/>
    <p:sldId id="271" r:id="rId5"/>
    <p:sldId id="273" r:id="rId6"/>
    <p:sldId id="278" r:id="rId7"/>
    <p:sldId id="279" r:id="rId8"/>
    <p:sldId id="272" r:id="rId9"/>
    <p:sldId id="275" r:id="rId10"/>
    <p:sldId id="265" r:id="rId11"/>
    <p:sldId id="269" r:id="rId12"/>
  </p:sldIdLst>
  <p:sldSz cx="18288000" cy="10287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okoto" panose="020B0604020202020204" charset="0"/>
      <p:regular r:id="rId17"/>
    </p:embeddedFont>
    <p:embeddedFont>
      <p:font typeface="Montserrat" panose="00000500000000000000" pitchFamily="2" charset="0"/>
      <p:regular r:id="rId18"/>
      <p:bold r:id="rId19"/>
      <p:italic r:id="rId20"/>
      <p:boldItalic r:id="rId21"/>
    </p:embeddedFont>
    <p:embeddedFont>
      <p:font typeface="Montserrat Bold" panose="00000800000000000000" charset="0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97" autoAdjust="0"/>
    <p:restoredTop sz="94635" autoAdjust="0"/>
  </p:normalViewPr>
  <p:slideViewPr>
    <p:cSldViewPr showGuides="1">
      <p:cViewPr>
        <p:scale>
          <a:sx n="50" d="100"/>
          <a:sy n="50" d="100"/>
        </p:scale>
        <p:origin x="228" y="-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-157718" y="-131138"/>
            <a:ext cx="18603436" cy="10549276"/>
            <a:chOff x="-157718" y="-131138"/>
            <a:chExt cx="18603436" cy="10549276"/>
          </a:xfrm>
        </p:grpSpPr>
        <p:sp>
          <p:nvSpPr>
            <p:cNvPr id="2" name="Freeform 2"/>
            <p:cNvSpPr/>
            <p:nvPr/>
          </p:nvSpPr>
          <p:spPr>
            <a:xfrm>
              <a:off x="0" y="0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8888" b="-3888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" name="Freeform 3"/>
            <p:cNvSpPr/>
            <p:nvPr/>
          </p:nvSpPr>
          <p:spPr>
            <a:xfrm>
              <a:off x="13689772" y="-131138"/>
              <a:ext cx="4755946" cy="1634316"/>
            </a:xfrm>
            <a:custGeom>
              <a:avLst/>
              <a:gdLst/>
              <a:ahLst/>
              <a:cxnLst/>
              <a:rect l="l" t="t" r="r" b="b"/>
              <a:pathLst>
                <a:path w="4755946" h="1634316">
                  <a:moveTo>
                    <a:pt x="0" y="0"/>
                  </a:moveTo>
                  <a:lnTo>
                    <a:pt x="4755946" y="0"/>
                  </a:lnTo>
                  <a:lnTo>
                    <a:pt x="4755946" y="1634316"/>
                  </a:lnTo>
                  <a:lnTo>
                    <a:pt x="0" y="16343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-157718" y="8783822"/>
              <a:ext cx="4755946" cy="1634316"/>
            </a:xfrm>
            <a:custGeom>
              <a:avLst/>
              <a:gdLst/>
              <a:ahLst/>
              <a:cxnLst/>
              <a:rect l="l" t="t" r="r" b="b"/>
              <a:pathLst>
                <a:path w="4755946" h="1634316">
                  <a:moveTo>
                    <a:pt x="0" y="0"/>
                  </a:moveTo>
                  <a:lnTo>
                    <a:pt x="4755946" y="0"/>
                  </a:lnTo>
                  <a:lnTo>
                    <a:pt x="4755946" y="1634316"/>
                  </a:lnTo>
                  <a:lnTo>
                    <a:pt x="0" y="16343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985571" y="1028700"/>
            <a:ext cx="1910600" cy="1910600"/>
          </a:xfrm>
          <a:custGeom>
            <a:avLst/>
            <a:gdLst/>
            <a:ahLst/>
            <a:cxnLst/>
            <a:rect l="l" t="t" r="r" b="b"/>
            <a:pathLst>
              <a:path w="1910600" h="1910600">
                <a:moveTo>
                  <a:pt x="0" y="0"/>
                </a:moveTo>
                <a:lnTo>
                  <a:pt x="1910600" y="0"/>
                </a:lnTo>
                <a:lnTo>
                  <a:pt x="1910600" y="1910600"/>
                </a:lnTo>
                <a:lnTo>
                  <a:pt x="0" y="1910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9"/>
          <p:cNvSpPr txBox="1"/>
          <p:nvPr/>
        </p:nvSpPr>
        <p:spPr>
          <a:xfrm>
            <a:off x="2633579" y="4008120"/>
            <a:ext cx="13597021" cy="8656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fr-BJ" sz="6600" b="1" dirty="0">
                <a:solidFill>
                  <a:schemeClr val="accent6">
                    <a:lumMod val="75000"/>
                  </a:schemeClr>
                </a:solidFill>
                <a:latin typeface="Mokoto" charset="0"/>
                <a:ea typeface="Mokoto"/>
                <a:cs typeface="Mokoto"/>
                <a:sym typeface="Mokoto"/>
              </a:rPr>
              <a:t>l</a:t>
            </a:r>
            <a:r>
              <a:rPr lang="en-US" sz="6600" b="1" dirty="0">
                <a:solidFill>
                  <a:schemeClr val="accent6">
                    <a:lumMod val="75000"/>
                  </a:schemeClr>
                </a:solidFill>
                <a:latin typeface="Mokoto" charset="0"/>
                <a:ea typeface="Mokoto"/>
                <a:cs typeface="Mokoto"/>
                <a:sym typeface="Mokoto"/>
              </a:rPr>
              <a:t>ES MALWARES</a:t>
            </a: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B7F57A6E-8D41-4EB5-4CD7-AE0886F8A345}"/>
              </a:ext>
            </a:extLst>
          </p:cNvPr>
          <p:cNvSpPr txBox="1">
            <a:spLocks/>
          </p:cNvSpPr>
          <p:nvPr/>
        </p:nvSpPr>
        <p:spPr>
          <a:xfrm>
            <a:off x="10286999" y="8238805"/>
            <a:ext cx="6248401" cy="20197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BJ" sz="16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RÉSENTÉ PAR:</a:t>
            </a:r>
          </a:p>
          <a:p>
            <a:pPr marL="0" indent="0" algn="ctr">
              <a:buNone/>
            </a:pPr>
            <a:r>
              <a:rPr lang="fr-BJ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GANHOUNOUTO H. MARIUS BELLOR</a:t>
            </a:r>
          </a:p>
          <a:p>
            <a:pPr marL="0" indent="0" algn="ctr">
              <a:buNone/>
            </a:pPr>
            <a:r>
              <a:rPr lang="fr-BJ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INGÉNIEUR DE CONCEPTION EN SYSTÈME EMBARQUÉ ET SCIENCES NUMÉRIQUES</a:t>
            </a:r>
          </a:p>
          <a:p>
            <a:pPr marL="0" indent="0" algn="ctr">
              <a:buNone/>
            </a:pP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BJ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PÉCIALISTE SÉCURITÉ DES SYSTÈMES D’INFORMATION,DE LA MISE EN CONFORMITÉ ET DE LA PROTECTION DES DONNÉES PERSONNELLES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7856B2C-035E-B3B5-0FA4-73B40CCAFA22}"/>
              </a:ext>
            </a:extLst>
          </p:cNvPr>
          <p:cNvSpPr txBox="1"/>
          <p:nvPr/>
        </p:nvSpPr>
        <p:spPr>
          <a:xfrm>
            <a:off x="3581400" y="5298880"/>
            <a:ext cx="11430000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BJ" sz="3200" b="1" dirty="0">
                <a:solidFill>
                  <a:schemeClr val="bg1"/>
                </a:solidFill>
                <a:latin typeface="Mokoto" charset="0"/>
                <a:ea typeface="Mokoto"/>
                <a:cs typeface="Mokoto"/>
                <a:sym typeface="Mokoto"/>
              </a:rPr>
              <a:t>Comprendre l’</a:t>
            </a:r>
            <a:r>
              <a:rPr lang="fr-BJ" sz="3200" b="1" dirty="0" err="1">
                <a:solidFill>
                  <a:schemeClr val="bg1"/>
                </a:solidFill>
                <a:latin typeface="Mokoto" charset="0"/>
                <a:ea typeface="Mokoto"/>
                <a:cs typeface="Mokoto"/>
                <a:sym typeface="Mokoto"/>
              </a:rPr>
              <a:t>énemmi</a:t>
            </a:r>
            <a:r>
              <a:rPr lang="fr-BJ" sz="3200" b="1" dirty="0">
                <a:solidFill>
                  <a:schemeClr val="bg1"/>
                </a:solidFill>
                <a:latin typeface="Mokoto" charset="0"/>
                <a:ea typeface="Mokoto"/>
                <a:cs typeface="Mokoto"/>
                <a:sym typeface="Mokoto"/>
              </a:rPr>
              <a:t> et son mode opératoire</a:t>
            </a:r>
            <a:endParaRPr lang="en-US" sz="3200" b="1" dirty="0">
              <a:solidFill>
                <a:schemeClr val="bg1"/>
              </a:solidFill>
              <a:latin typeface="Mokoto" charset="0"/>
              <a:ea typeface="Mokoto"/>
              <a:cs typeface="Mokoto"/>
              <a:sym typeface="Mokoto"/>
            </a:endParaRPr>
          </a:p>
        </p:txBody>
      </p:sp>
    </p:spTree>
    <p:extLst>
      <p:ext uri="{BB962C8B-B14F-4D97-AF65-F5344CB8AC3E}">
        <p14:creationId xmlns:p14="http://schemas.microsoft.com/office/powerpoint/2010/main" val="610736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206755" cy="10287000"/>
            <a:chOff x="0" y="0"/>
            <a:chExt cx="1107952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952" cy="2709333"/>
            </a:xfrm>
            <a:custGeom>
              <a:avLst/>
              <a:gdLst/>
              <a:ahLst/>
              <a:cxnLst/>
              <a:rect l="l" t="t" r="r" b="b"/>
              <a:pathLst>
                <a:path w="1107952" h="2709333">
                  <a:moveTo>
                    <a:pt x="0" y="0"/>
                  </a:moveTo>
                  <a:lnTo>
                    <a:pt x="1107952" y="0"/>
                  </a:lnTo>
                  <a:lnTo>
                    <a:pt x="110795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877D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66700"/>
              <a:ext cx="1107952" cy="2976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495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2590797" y="2609769"/>
            <a:ext cx="11274089" cy="0"/>
          </a:xfrm>
          <a:prstGeom prst="line">
            <a:avLst/>
          </a:prstGeom>
          <a:ln w="38100" cap="flat">
            <a:solidFill>
              <a:srgbClr val="8198CB">
                <a:alpha val="9686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" name="AutoShape 6"/>
          <p:cNvSpPr/>
          <p:nvPr/>
        </p:nvSpPr>
        <p:spPr>
          <a:xfrm flipV="1">
            <a:off x="2590798" y="3304661"/>
            <a:ext cx="11274089" cy="0"/>
          </a:xfrm>
          <a:prstGeom prst="line">
            <a:avLst/>
          </a:prstGeom>
          <a:ln w="38100" cap="flat">
            <a:solidFill>
              <a:srgbClr val="8198CB">
                <a:alpha val="9686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" name="AutoShape 7"/>
          <p:cNvSpPr/>
          <p:nvPr/>
        </p:nvSpPr>
        <p:spPr>
          <a:xfrm flipV="1">
            <a:off x="2486909" y="4119177"/>
            <a:ext cx="11274089" cy="0"/>
          </a:xfrm>
          <a:prstGeom prst="line">
            <a:avLst/>
          </a:prstGeom>
          <a:ln w="38100" cap="flat">
            <a:solidFill>
              <a:srgbClr val="8198CB">
                <a:alpha val="9686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12308967" y="-2687171"/>
            <a:ext cx="8135728" cy="6434622"/>
          </a:xfrm>
          <a:custGeom>
            <a:avLst/>
            <a:gdLst/>
            <a:ahLst/>
            <a:cxnLst/>
            <a:rect l="l" t="t" r="r" b="b"/>
            <a:pathLst>
              <a:path w="8135728" h="6434622">
                <a:moveTo>
                  <a:pt x="0" y="0"/>
                </a:moveTo>
                <a:lnTo>
                  <a:pt x="8135728" y="0"/>
                </a:lnTo>
                <a:lnTo>
                  <a:pt x="8135728" y="6434622"/>
                </a:lnTo>
                <a:lnTo>
                  <a:pt x="0" y="643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2247588" y="2195755"/>
            <a:ext cx="1387623" cy="951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140"/>
              </a:lnSpc>
            </a:pPr>
            <a:r>
              <a:rPr lang="en-US" sz="24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50023" y="3030846"/>
            <a:ext cx="1339133" cy="9512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9140"/>
              </a:lnSpc>
            </a:pPr>
            <a:r>
              <a:rPr lang="en-US" sz="24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354389" y="652478"/>
            <a:ext cx="8534400" cy="6096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3510"/>
              </a:lnSpc>
            </a:pPr>
            <a:r>
              <a:rPr lang="fr-FR" altLang="en-US" sz="3600" b="1" dirty="0">
                <a:solidFill>
                  <a:srgbClr val="031D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PLAN</a:t>
            </a:r>
            <a:endParaRPr lang="en-US" altLang="en-US" sz="3600" b="1" dirty="0">
              <a:solidFill>
                <a:srgbClr val="031D49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239918" y="1976875"/>
            <a:ext cx="5181599" cy="287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05"/>
              </a:lnSpc>
            </a:pPr>
            <a:r>
              <a:rPr lang="en-US" sz="2400" b="1" spc="16" dirty="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INTRODUCTION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BAEC29CD-7FB0-5958-46F5-0B585FAFAC69}"/>
              </a:ext>
            </a:extLst>
          </p:cNvPr>
          <p:cNvSpPr txBox="1"/>
          <p:nvPr/>
        </p:nvSpPr>
        <p:spPr>
          <a:xfrm>
            <a:off x="2325777" y="3822634"/>
            <a:ext cx="1387623" cy="951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140"/>
              </a:lnSpc>
            </a:pPr>
            <a:r>
              <a:rPr lang="en-US" sz="24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03</a:t>
            </a:r>
          </a:p>
        </p:txBody>
      </p:sp>
      <p:sp>
        <p:nvSpPr>
          <p:cNvPr id="20" name="AutoShape 7">
            <a:extLst>
              <a:ext uri="{FF2B5EF4-FFF2-40B4-BE49-F238E27FC236}">
                <a16:creationId xmlns:a16="http://schemas.microsoft.com/office/drawing/2014/main" id="{B8CA5166-F9FD-76BA-12DF-8DB3CC90F1C9}"/>
              </a:ext>
            </a:extLst>
          </p:cNvPr>
          <p:cNvSpPr/>
          <p:nvPr/>
        </p:nvSpPr>
        <p:spPr>
          <a:xfrm flipV="1">
            <a:off x="2350023" y="4991100"/>
            <a:ext cx="11274089" cy="0"/>
          </a:xfrm>
          <a:prstGeom prst="line">
            <a:avLst/>
          </a:prstGeom>
          <a:ln w="38100" cap="flat">
            <a:solidFill>
              <a:srgbClr val="8198CB">
                <a:alpha val="9686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1" name="AutoShape 7">
            <a:extLst>
              <a:ext uri="{FF2B5EF4-FFF2-40B4-BE49-F238E27FC236}">
                <a16:creationId xmlns:a16="http://schemas.microsoft.com/office/drawing/2014/main" id="{B25122C3-FA68-135D-A0AB-934B65158AA2}"/>
              </a:ext>
            </a:extLst>
          </p:cNvPr>
          <p:cNvSpPr/>
          <p:nvPr/>
        </p:nvSpPr>
        <p:spPr>
          <a:xfrm flipV="1">
            <a:off x="2350023" y="6134100"/>
            <a:ext cx="11274089" cy="0"/>
          </a:xfrm>
          <a:prstGeom prst="line">
            <a:avLst/>
          </a:prstGeom>
          <a:ln w="38100" cap="flat">
            <a:solidFill>
              <a:srgbClr val="8198CB">
                <a:alpha val="9686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002AB05E-BE87-753B-AB7C-5CE84FD38CDD}"/>
              </a:ext>
            </a:extLst>
          </p:cNvPr>
          <p:cNvSpPr txBox="1"/>
          <p:nvPr/>
        </p:nvSpPr>
        <p:spPr>
          <a:xfrm>
            <a:off x="2193642" y="4914989"/>
            <a:ext cx="1387623" cy="951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140"/>
              </a:lnSpc>
            </a:pPr>
            <a:r>
              <a:rPr lang="en-US" sz="24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04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FC0A726-5AC7-F77A-8E64-AEED034009A1}"/>
              </a:ext>
            </a:extLst>
          </p:cNvPr>
          <p:cNvSpPr txBox="1"/>
          <p:nvPr/>
        </p:nvSpPr>
        <p:spPr>
          <a:xfrm>
            <a:off x="4206754" y="2609769"/>
            <a:ext cx="10429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Montserrat" pitchFamily="2" charset="77"/>
              </a:rPr>
              <a:t>DEFINITION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D0B06EB-C3B1-9AC2-BDFC-34B02B94A8F8}"/>
              </a:ext>
            </a:extLst>
          </p:cNvPr>
          <p:cNvSpPr txBox="1"/>
          <p:nvPr/>
        </p:nvSpPr>
        <p:spPr>
          <a:xfrm>
            <a:off x="4206754" y="3472846"/>
            <a:ext cx="10429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Montserrat" pitchFamily="2" charset="77"/>
              </a:rPr>
              <a:t>HISTORIQUE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5125B19-B124-75EC-B382-CC6AC646EB64}"/>
              </a:ext>
            </a:extLst>
          </p:cNvPr>
          <p:cNvSpPr txBox="1"/>
          <p:nvPr/>
        </p:nvSpPr>
        <p:spPr>
          <a:xfrm>
            <a:off x="4206754" y="5257034"/>
            <a:ext cx="6821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BJ" sz="2400" b="1" dirty="0">
                <a:latin typeface="Montserrat" pitchFamily="2" charset="77"/>
              </a:rPr>
              <a:t>MÉTHODES D’ATTAQUES PAR MALWARE</a:t>
            </a:r>
          </a:p>
        </p:txBody>
      </p:sp>
      <p:sp>
        <p:nvSpPr>
          <p:cNvPr id="28" name="TextBox 12">
            <a:extLst>
              <a:ext uri="{FF2B5EF4-FFF2-40B4-BE49-F238E27FC236}">
                <a16:creationId xmlns:a16="http://schemas.microsoft.com/office/drawing/2014/main" id="{56A88F6D-C55B-8157-8236-FABAA174F980}"/>
              </a:ext>
            </a:extLst>
          </p:cNvPr>
          <p:cNvSpPr txBox="1"/>
          <p:nvPr/>
        </p:nvSpPr>
        <p:spPr>
          <a:xfrm>
            <a:off x="2103377" y="5948622"/>
            <a:ext cx="1387623" cy="951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140"/>
              </a:lnSpc>
            </a:pPr>
            <a:r>
              <a:rPr lang="en-US" sz="24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05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76D7829-C646-9B97-BDEC-3B17D3FDDB46}"/>
              </a:ext>
            </a:extLst>
          </p:cNvPr>
          <p:cNvSpPr txBox="1"/>
          <p:nvPr/>
        </p:nvSpPr>
        <p:spPr>
          <a:xfrm>
            <a:off x="4206754" y="7531987"/>
            <a:ext cx="2464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latin typeface="Montserrat" pitchFamily="2" charset="77"/>
              </a:rPr>
              <a:t>CONCLUSION </a:t>
            </a:r>
          </a:p>
        </p:txBody>
      </p:sp>
      <p:sp>
        <p:nvSpPr>
          <p:cNvPr id="30" name="AutoShape 7">
            <a:extLst>
              <a:ext uri="{FF2B5EF4-FFF2-40B4-BE49-F238E27FC236}">
                <a16:creationId xmlns:a16="http://schemas.microsoft.com/office/drawing/2014/main" id="{49BA185C-5C3F-77B9-DAD1-036127803FBC}"/>
              </a:ext>
            </a:extLst>
          </p:cNvPr>
          <p:cNvSpPr/>
          <p:nvPr/>
        </p:nvSpPr>
        <p:spPr>
          <a:xfrm flipV="1">
            <a:off x="2502423" y="7048500"/>
            <a:ext cx="11274089" cy="0"/>
          </a:xfrm>
          <a:prstGeom prst="line">
            <a:avLst/>
          </a:prstGeom>
          <a:ln w="38100" cap="flat">
            <a:solidFill>
              <a:srgbClr val="8198CB">
                <a:alpha val="96863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87B1A6D-E235-5EDC-D6CF-CAB9BED49692}"/>
              </a:ext>
            </a:extLst>
          </p:cNvPr>
          <p:cNvSpPr txBox="1"/>
          <p:nvPr/>
        </p:nvSpPr>
        <p:spPr>
          <a:xfrm>
            <a:off x="4238285" y="4257695"/>
            <a:ext cx="6596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latin typeface="Montserrat" pitchFamily="2" charset="77"/>
              </a:rPr>
              <a:t>LES PRINCIPAUX TYPES DE MALWARES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FBFAD27-1DA7-C73E-1DA3-234C9927215D}"/>
              </a:ext>
            </a:extLst>
          </p:cNvPr>
          <p:cNvSpPr txBox="1"/>
          <p:nvPr/>
        </p:nvSpPr>
        <p:spPr>
          <a:xfrm>
            <a:off x="4206754" y="6329946"/>
            <a:ext cx="13090646" cy="583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1800"/>
              </a:spcBef>
              <a:spcAft>
                <a:spcPts val="400"/>
              </a:spcAft>
            </a:pPr>
            <a:r>
              <a:rPr lang="fr-BJ" sz="2400" b="1" kern="100" dirty="0">
                <a:solidFill>
                  <a:srgbClr val="000000"/>
                </a:solidFill>
                <a:effectLst/>
                <a:latin typeface="Montserra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COMMENT SE PROTÉGER CONTRE LES ATTAQUES DE LOGICIELS MALVEILLANTS</a:t>
            </a:r>
            <a:endParaRPr lang="fr-BJ" sz="2400" b="1" kern="100" dirty="0">
              <a:solidFill>
                <a:srgbClr val="0F4761"/>
              </a:solidFill>
              <a:effectLst/>
              <a:latin typeface="Montserrat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C4FB98-C013-38C1-695F-F3D91C376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9180DE06-7362-4888-AADA-7AADD57AC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7998" cy="102860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EA05E29F-D8E5-83D9-8E08-3E3A80047AE4}"/>
              </a:ext>
            </a:extLst>
          </p:cNvPr>
          <p:cNvSpPr txBox="1"/>
          <p:nvPr/>
        </p:nvSpPr>
        <p:spPr>
          <a:xfrm>
            <a:off x="10997076" y="5600700"/>
            <a:ext cx="6257991" cy="13179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kern="1200">
                <a:solidFill>
                  <a:schemeClr val="tx1"/>
                </a:solidFill>
                <a:latin typeface="+mj-lt"/>
                <a:ea typeface="+mj-ea"/>
                <a:cs typeface="+mj-cs"/>
                <a:sym typeface="Montserrat Bold"/>
              </a:rPr>
              <a:t>INTRODUCTION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1883594" y="5544893"/>
            <a:ext cx="2010614" cy="5777807"/>
            <a:chOff x="329184" y="2"/>
            <a:chExt cx="524256" cy="5777807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2"/>
              <a:ext cx="524256" cy="5666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2934" y="558799"/>
            <a:ext cx="9175169" cy="91030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Everything You Need to Know About Malware">
            <a:extLst>
              <a:ext uri="{FF2B5EF4-FFF2-40B4-BE49-F238E27FC236}">
                <a16:creationId xmlns:a16="http://schemas.microsoft.com/office/drawing/2014/main" id="{0D95E9A6-A389-354E-6BB6-02DB42C48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3895" y="2165778"/>
            <a:ext cx="8413245" cy="595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064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298774-3630-8705-4924-CB1C221EC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56" name="Rectangle 5155">
            <a:extLst>
              <a:ext uri="{FF2B5EF4-FFF2-40B4-BE49-F238E27FC236}">
                <a16:creationId xmlns:a16="http://schemas.microsoft.com/office/drawing/2014/main" id="{637B2035-1FCB-439A-B421-095E136C7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58" name="Rectangle 5157">
            <a:extLst>
              <a:ext uri="{FF2B5EF4-FFF2-40B4-BE49-F238E27FC236}">
                <a16:creationId xmlns:a16="http://schemas.microsoft.com/office/drawing/2014/main" id="{676D6CDF-C512-4739-B158-55EE955E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254" y="-1"/>
            <a:ext cx="18287999" cy="1028699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7AA2032B-EEE4-91B7-B2E0-C45664B46054}"/>
              </a:ext>
            </a:extLst>
          </p:cNvPr>
          <p:cNvSpPr txBox="1"/>
          <p:nvPr/>
        </p:nvSpPr>
        <p:spPr>
          <a:xfrm>
            <a:off x="1705549" y="1005838"/>
            <a:ext cx="7024982" cy="32232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latin typeface="+mj-lt"/>
                <a:ea typeface="+mj-ea"/>
                <a:cs typeface="+mj-cs"/>
                <a:sym typeface="Montserrat Bold"/>
              </a:rPr>
              <a:t>DÉFINITION </a:t>
            </a:r>
          </a:p>
        </p:txBody>
      </p:sp>
      <p:pic>
        <p:nvPicPr>
          <p:cNvPr id="4" name="Picture 2" descr="Everything You Need to Know About Malware">
            <a:extLst>
              <a:ext uri="{FF2B5EF4-FFF2-40B4-BE49-F238E27FC236}">
                <a16:creationId xmlns:a16="http://schemas.microsoft.com/office/drawing/2014/main" id="{5ED70511-5E08-B1BD-FC2A-D5AE186EA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1" b="15583"/>
          <a:stretch>
            <a:fillRect/>
          </a:stretch>
        </p:blipFill>
        <p:spPr bwMode="auto">
          <a:xfrm>
            <a:off x="1" y="4657726"/>
            <a:ext cx="9672636" cy="5629274"/>
          </a:xfrm>
          <a:custGeom>
            <a:avLst/>
            <a:gdLst/>
            <a:ahLst/>
            <a:cxnLst/>
            <a:rect l="l" t="t" r="r" b="b"/>
            <a:pathLst>
              <a:path w="6448424" h="3752849">
                <a:moveTo>
                  <a:pt x="0" y="0"/>
                </a:moveTo>
                <a:lnTo>
                  <a:pt x="137978" y="22215"/>
                </a:lnTo>
                <a:cubicBezTo>
                  <a:pt x="196046" y="32277"/>
                  <a:pt x="252469" y="42437"/>
                  <a:pt x="295660" y="49771"/>
                </a:cubicBezTo>
                <a:cubicBezTo>
                  <a:pt x="364885" y="66610"/>
                  <a:pt x="403214" y="32071"/>
                  <a:pt x="456941" y="65635"/>
                </a:cubicBezTo>
                <a:cubicBezTo>
                  <a:pt x="529612" y="69090"/>
                  <a:pt x="662508" y="71245"/>
                  <a:pt x="731691" y="70501"/>
                </a:cubicBezTo>
                <a:cubicBezTo>
                  <a:pt x="768741" y="62400"/>
                  <a:pt x="808263" y="64633"/>
                  <a:pt x="841820" y="61171"/>
                </a:cubicBezTo>
                <a:cubicBezTo>
                  <a:pt x="958973" y="43639"/>
                  <a:pt x="1009730" y="45863"/>
                  <a:pt x="1068219" y="39136"/>
                </a:cubicBezTo>
                <a:cubicBezTo>
                  <a:pt x="1104329" y="33447"/>
                  <a:pt x="1156536" y="44203"/>
                  <a:pt x="1174190" y="38808"/>
                </a:cubicBezTo>
                <a:cubicBezTo>
                  <a:pt x="1188943" y="36385"/>
                  <a:pt x="1213832" y="14880"/>
                  <a:pt x="1225923" y="34507"/>
                </a:cubicBezTo>
                <a:cubicBezTo>
                  <a:pt x="1305283" y="8501"/>
                  <a:pt x="1319617" y="30839"/>
                  <a:pt x="1385617" y="18003"/>
                </a:cubicBezTo>
                <a:cubicBezTo>
                  <a:pt x="1461876" y="-26747"/>
                  <a:pt x="1519510" y="56342"/>
                  <a:pt x="1563967" y="4638"/>
                </a:cubicBezTo>
                <a:lnTo>
                  <a:pt x="1676634" y="10582"/>
                </a:lnTo>
                <a:lnTo>
                  <a:pt x="1769429" y="20265"/>
                </a:lnTo>
                <a:cubicBezTo>
                  <a:pt x="1790625" y="23534"/>
                  <a:pt x="1880369" y="18448"/>
                  <a:pt x="1900584" y="27732"/>
                </a:cubicBezTo>
                <a:cubicBezTo>
                  <a:pt x="2072430" y="22762"/>
                  <a:pt x="2014935" y="5831"/>
                  <a:pt x="2127041" y="22101"/>
                </a:cubicBezTo>
                <a:cubicBezTo>
                  <a:pt x="2168847" y="65820"/>
                  <a:pt x="2153052" y="28773"/>
                  <a:pt x="2211644" y="44507"/>
                </a:cubicBezTo>
                <a:cubicBezTo>
                  <a:pt x="2211201" y="9921"/>
                  <a:pt x="2277596" y="73686"/>
                  <a:pt x="2299605" y="38004"/>
                </a:cubicBezTo>
                <a:cubicBezTo>
                  <a:pt x="2309570" y="41997"/>
                  <a:pt x="2318531" y="46991"/>
                  <a:pt x="2327359" y="52270"/>
                </a:cubicBezTo>
                <a:lnTo>
                  <a:pt x="2331995" y="55017"/>
                </a:lnTo>
                <a:lnTo>
                  <a:pt x="2353777" y="59755"/>
                </a:lnTo>
                <a:lnTo>
                  <a:pt x="2355893" y="68914"/>
                </a:lnTo>
                <a:lnTo>
                  <a:pt x="2385794" y="81650"/>
                </a:lnTo>
                <a:cubicBezTo>
                  <a:pt x="2397613" y="85211"/>
                  <a:pt x="2411061" y="87627"/>
                  <a:pt x="2427010" y="88184"/>
                </a:cubicBezTo>
                <a:cubicBezTo>
                  <a:pt x="2486314" y="76422"/>
                  <a:pt x="2553170" y="126870"/>
                  <a:pt x="2627153" y="110451"/>
                </a:cubicBezTo>
                <a:cubicBezTo>
                  <a:pt x="2653722" y="107383"/>
                  <a:pt x="2732043" y="116068"/>
                  <a:pt x="2744462" y="128780"/>
                </a:cubicBezTo>
                <a:cubicBezTo>
                  <a:pt x="2760299" y="132873"/>
                  <a:pt x="2780248" y="130843"/>
                  <a:pt x="2785202" y="143610"/>
                </a:cubicBezTo>
                <a:cubicBezTo>
                  <a:pt x="2794558" y="159316"/>
                  <a:pt x="2856498" y="142821"/>
                  <a:pt x="2844667" y="159029"/>
                </a:cubicBezTo>
                <a:cubicBezTo>
                  <a:pt x="2888530" y="147871"/>
                  <a:pt x="2914187" y="181391"/>
                  <a:pt x="2946649" y="192330"/>
                </a:cubicBezTo>
                <a:cubicBezTo>
                  <a:pt x="2981872" y="180417"/>
                  <a:pt x="3015239" y="215115"/>
                  <a:pt x="3088812" y="226485"/>
                </a:cubicBezTo>
                <a:cubicBezTo>
                  <a:pt x="3127734" y="212524"/>
                  <a:pt x="3138301" y="234381"/>
                  <a:pt x="3208669" y="217774"/>
                </a:cubicBezTo>
                <a:cubicBezTo>
                  <a:pt x="3242208" y="219284"/>
                  <a:pt x="3229623" y="233297"/>
                  <a:pt x="3290045" y="235553"/>
                </a:cubicBezTo>
                <a:cubicBezTo>
                  <a:pt x="3399655" y="215239"/>
                  <a:pt x="3444518" y="245862"/>
                  <a:pt x="3529335" y="249571"/>
                </a:cubicBezTo>
                <a:cubicBezTo>
                  <a:pt x="3623697" y="257405"/>
                  <a:pt x="3587652" y="268832"/>
                  <a:pt x="3716766" y="252690"/>
                </a:cubicBezTo>
                <a:cubicBezTo>
                  <a:pt x="3723469" y="267318"/>
                  <a:pt x="3737863" y="269842"/>
                  <a:pt x="3765333" y="266823"/>
                </a:cubicBezTo>
                <a:cubicBezTo>
                  <a:pt x="3810754" y="271601"/>
                  <a:pt x="3792745" y="303866"/>
                  <a:pt x="3846897" y="290090"/>
                </a:cubicBezTo>
                <a:cubicBezTo>
                  <a:pt x="3830941" y="306608"/>
                  <a:pt x="3929114" y="308026"/>
                  <a:pt x="3900217" y="323590"/>
                </a:cubicBezTo>
                <a:cubicBezTo>
                  <a:pt x="3922367" y="343425"/>
                  <a:pt x="3948574" y="318948"/>
                  <a:pt x="3971444" y="336662"/>
                </a:cubicBezTo>
                <a:cubicBezTo>
                  <a:pt x="4002781" y="344193"/>
                  <a:pt x="3960997" y="315419"/>
                  <a:pt x="3997868" y="318867"/>
                </a:cubicBezTo>
                <a:cubicBezTo>
                  <a:pt x="4041159" y="326219"/>
                  <a:pt x="4055435" y="293981"/>
                  <a:pt x="4070852" y="339615"/>
                </a:cubicBezTo>
                <a:cubicBezTo>
                  <a:pt x="4121286" y="335828"/>
                  <a:pt x="4121920" y="355506"/>
                  <a:pt x="4180483" y="373369"/>
                </a:cubicBezTo>
                <a:cubicBezTo>
                  <a:pt x="4211379" y="366707"/>
                  <a:pt x="4230171" y="374664"/>
                  <a:pt x="4246264" y="387458"/>
                </a:cubicBezTo>
                <a:cubicBezTo>
                  <a:pt x="4308508" y="393310"/>
                  <a:pt x="4357326" y="416142"/>
                  <a:pt x="4423169" y="431783"/>
                </a:cubicBezTo>
                <a:lnTo>
                  <a:pt x="4446752" y="435383"/>
                </a:lnTo>
                <a:lnTo>
                  <a:pt x="4446954" y="435566"/>
                </a:lnTo>
                <a:cubicBezTo>
                  <a:pt x="4508528" y="480137"/>
                  <a:pt x="4617740" y="529869"/>
                  <a:pt x="4662523" y="553169"/>
                </a:cubicBezTo>
                <a:cubicBezTo>
                  <a:pt x="4720320" y="547046"/>
                  <a:pt x="4678644" y="560102"/>
                  <a:pt x="4715641" y="575354"/>
                </a:cubicBezTo>
                <a:cubicBezTo>
                  <a:pt x="4682056" y="593278"/>
                  <a:pt x="4768370" y="586520"/>
                  <a:pt x="4742071" y="614016"/>
                </a:cubicBezTo>
                <a:cubicBezTo>
                  <a:pt x="4749637" y="615922"/>
                  <a:pt x="4757797" y="616899"/>
                  <a:pt x="4766183" y="617675"/>
                </a:cubicBezTo>
                <a:lnTo>
                  <a:pt x="4770562" y="618094"/>
                </a:lnTo>
                <a:lnTo>
                  <a:pt x="4783240" y="624350"/>
                </a:lnTo>
                <a:lnTo>
                  <a:pt x="4792882" y="620401"/>
                </a:lnTo>
                <a:lnTo>
                  <a:pt x="4816310" y="625721"/>
                </a:lnTo>
                <a:cubicBezTo>
                  <a:pt x="4824144" y="628595"/>
                  <a:pt x="4831482" y="632720"/>
                  <a:pt x="4837953" y="638824"/>
                </a:cubicBezTo>
                <a:cubicBezTo>
                  <a:pt x="4848645" y="668753"/>
                  <a:pt x="4922266" y="669148"/>
                  <a:pt x="4933914" y="707398"/>
                </a:cubicBezTo>
                <a:cubicBezTo>
                  <a:pt x="4940833" y="719653"/>
                  <a:pt x="4978358" y="746502"/>
                  <a:pt x="4995259" y="744825"/>
                </a:cubicBezTo>
                <a:cubicBezTo>
                  <a:pt x="5005107" y="749034"/>
                  <a:pt x="5010567" y="758092"/>
                  <a:pt x="5024744" y="753396"/>
                </a:cubicBezTo>
                <a:cubicBezTo>
                  <a:pt x="5047511" y="761361"/>
                  <a:pt x="5109162" y="783016"/>
                  <a:pt x="5131877" y="792613"/>
                </a:cubicBezTo>
                <a:cubicBezTo>
                  <a:pt x="5132671" y="802792"/>
                  <a:pt x="5144554" y="806683"/>
                  <a:pt x="5161031" y="810975"/>
                </a:cubicBezTo>
                <a:lnTo>
                  <a:pt x="5176815" y="815342"/>
                </a:lnTo>
                <a:lnTo>
                  <a:pt x="5180064" y="831233"/>
                </a:lnTo>
                <a:cubicBezTo>
                  <a:pt x="5202966" y="819270"/>
                  <a:pt x="5188976" y="863361"/>
                  <a:pt x="5215059" y="865080"/>
                </a:cubicBezTo>
                <a:cubicBezTo>
                  <a:pt x="5235765" y="864786"/>
                  <a:pt x="5236347" y="878098"/>
                  <a:pt x="5245643" y="887119"/>
                </a:cubicBezTo>
                <a:cubicBezTo>
                  <a:pt x="5267660" y="891609"/>
                  <a:pt x="5295742" y="939348"/>
                  <a:pt x="5295952" y="957174"/>
                </a:cubicBezTo>
                <a:cubicBezTo>
                  <a:pt x="5284322" y="1008946"/>
                  <a:pt x="5374979" y="1038019"/>
                  <a:pt x="5367826" y="1079140"/>
                </a:cubicBezTo>
                <a:cubicBezTo>
                  <a:pt x="5371668" y="1089190"/>
                  <a:pt x="5377921" y="1097135"/>
                  <a:pt x="5385646" y="1103730"/>
                </a:cubicBezTo>
                <a:lnTo>
                  <a:pt x="5410965" y="1119397"/>
                </a:lnTo>
                <a:lnTo>
                  <a:pt x="5436960" y="1130910"/>
                </a:lnTo>
                <a:lnTo>
                  <a:pt x="5442083" y="1133134"/>
                </a:lnTo>
                <a:cubicBezTo>
                  <a:pt x="5451910" y="1137346"/>
                  <a:pt x="5457170" y="1169188"/>
                  <a:pt x="5465219" y="1174479"/>
                </a:cubicBezTo>
                <a:cubicBezTo>
                  <a:pt x="5488744" y="1195184"/>
                  <a:pt x="5467141" y="1223401"/>
                  <a:pt x="5488171" y="1238604"/>
                </a:cubicBezTo>
                <a:cubicBezTo>
                  <a:pt x="5523491" y="1271811"/>
                  <a:pt x="5486623" y="1305961"/>
                  <a:pt x="5562172" y="1320840"/>
                </a:cubicBezTo>
                <a:cubicBezTo>
                  <a:pt x="5601634" y="1385316"/>
                  <a:pt x="5636528" y="1453139"/>
                  <a:pt x="5686905" y="1512529"/>
                </a:cubicBezTo>
                <a:cubicBezTo>
                  <a:pt x="5729049" y="1575678"/>
                  <a:pt x="5699691" y="1553768"/>
                  <a:pt x="5748726" y="1623716"/>
                </a:cubicBezTo>
                <a:cubicBezTo>
                  <a:pt x="5783098" y="1689734"/>
                  <a:pt x="5789710" y="1639740"/>
                  <a:pt x="5842593" y="1726595"/>
                </a:cubicBezTo>
                <a:cubicBezTo>
                  <a:pt x="5837824" y="1733043"/>
                  <a:pt x="5862023" y="1845188"/>
                  <a:pt x="5861042" y="1851837"/>
                </a:cubicBezTo>
                <a:cubicBezTo>
                  <a:pt x="5874156" y="1887981"/>
                  <a:pt x="5901790" y="1919218"/>
                  <a:pt x="5921290" y="1943460"/>
                </a:cubicBezTo>
                <a:lnTo>
                  <a:pt x="5978046" y="1997284"/>
                </a:lnTo>
                <a:lnTo>
                  <a:pt x="5992479" y="2056720"/>
                </a:lnTo>
                <a:cubicBezTo>
                  <a:pt x="6011078" y="2079033"/>
                  <a:pt x="6072687" y="2117397"/>
                  <a:pt x="6089639" y="2131171"/>
                </a:cubicBezTo>
                <a:lnTo>
                  <a:pt x="6094199" y="2139379"/>
                </a:lnTo>
                <a:lnTo>
                  <a:pt x="6094822" y="2139386"/>
                </a:lnTo>
                <a:cubicBezTo>
                  <a:pt x="6096947" y="2140841"/>
                  <a:pt x="6098876" y="2143416"/>
                  <a:pt x="6100692" y="2147736"/>
                </a:cubicBezTo>
                <a:lnTo>
                  <a:pt x="6102516" y="2154343"/>
                </a:lnTo>
                <a:lnTo>
                  <a:pt x="6111361" y="2170264"/>
                </a:lnTo>
                <a:lnTo>
                  <a:pt x="6215475" y="2270153"/>
                </a:lnTo>
                <a:lnTo>
                  <a:pt x="6255966" y="2335401"/>
                </a:lnTo>
                <a:lnTo>
                  <a:pt x="6272711" y="2385144"/>
                </a:lnTo>
                <a:cubicBezTo>
                  <a:pt x="6282320" y="2406495"/>
                  <a:pt x="6299066" y="2405139"/>
                  <a:pt x="6304347" y="2439388"/>
                </a:cubicBezTo>
                <a:cubicBezTo>
                  <a:pt x="6297131" y="2486231"/>
                  <a:pt x="6325530" y="2500962"/>
                  <a:pt x="6326729" y="2549400"/>
                </a:cubicBezTo>
                <a:cubicBezTo>
                  <a:pt x="6325926" y="2572066"/>
                  <a:pt x="6339111" y="2599957"/>
                  <a:pt x="6344663" y="2628839"/>
                </a:cubicBezTo>
                <a:lnTo>
                  <a:pt x="6375811" y="2639204"/>
                </a:lnTo>
                <a:cubicBezTo>
                  <a:pt x="6375427" y="2643533"/>
                  <a:pt x="6375041" y="2647863"/>
                  <a:pt x="6374657" y="2652193"/>
                </a:cubicBezTo>
                <a:cubicBezTo>
                  <a:pt x="6373555" y="2658134"/>
                  <a:pt x="6371943" y="2662665"/>
                  <a:pt x="6369740" y="2664642"/>
                </a:cubicBezTo>
                <a:cubicBezTo>
                  <a:pt x="6368032" y="2674540"/>
                  <a:pt x="6371528" y="2686899"/>
                  <a:pt x="6361964" y="2690172"/>
                </a:cubicBezTo>
                <a:cubicBezTo>
                  <a:pt x="6350507" y="2696218"/>
                  <a:pt x="6369375" y="2734440"/>
                  <a:pt x="6355511" y="2727335"/>
                </a:cubicBezTo>
                <a:cubicBezTo>
                  <a:pt x="6358746" y="2734104"/>
                  <a:pt x="6360434" y="2742096"/>
                  <a:pt x="6361058" y="2750592"/>
                </a:cubicBezTo>
                <a:cubicBezTo>
                  <a:pt x="6361013" y="2751998"/>
                  <a:pt x="6360970" y="2753408"/>
                  <a:pt x="6360926" y="2754814"/>
                </a:cubicBezTo>
                <a:lnTo>
                  <a:pt x="6339285" y="2810353"/>
                </a:lnTo>
                <a:cubicBezTo>
                  <a:pt x="6360091" y="2854187"/>
                  <a:pt x="6313103" y="2870086"/>
                  <a:pt x="6325672" y="2908809"/>
                </a:cubicBezTo>
                <a:cubicBezTo>
                  <a:pt x="6341563" y="2966972"/>
                  <a:pt x="6291836" y="2935388"/>
                  <a:pt x="6333498" y="3009772"/>
                </a:cubicBezTo>
                <a:cubicBezTo>
                  <a:pt x="6345476" y="3039254"/>
                  <a:pt x="6345955" y="3068963"/>
                  <a:pt x="6334947" y="3095405"/>
                </a:cubicBezTo>
                <a:lnTo>
                  <a:pt x="6344768" y="3155941"/>
                </a:lnTo>
                <a:cubicBezTo>
                  <a:pt x="6348643" y="3153663"/>
                  <a:pt x="6311793" y="3186588"/>
                  <a:pt x="6314754" y="3197987"/>
                </a:cubicBezTo>
                <a:cubicBezTo>
                  <a:pt x="6318695" y="3221971"/>
                  <a:pt x="6319257" y="3226752"/>
                  <a:pt x="6304230" y="3239690"/>
                </a:cubicBezTo>
                <a:cubicBezTo>
                  <a:pt x="6306321" y="3248567"/>
                  <a:pt x="6307305" y="3254005"/>
                  <a:pt x="6308837" y="3264003"/>
                </a:cubicBezTo>
                <a:cubicBezTo>
                  <a:pt x="6301812" y="3288243"/>
                  <a:pt x="6298529" y="3302527"/>
                  <a:pt x="6309285" y="3324103"/>
                </a:cubicBezTo>
                <a:cubicBezTo>
                  <a:pt x="6301188" y="3343007"/>
                  <a:pt x="6329285" y="3359307"/>
                  <a:pt x="6342503" y="3405661"/>
                </a:cubicBezTo>
                <a:cubicBezTo>
                  <a:pt x="6338012" y="3447477"/>
                  <a:pt x="6408325" y="3505721"/>
                  <a:pt x="6401531" y="3550593"/>
                </a:cubicBezTo>
                <a:cubicBezTo>
                  <a:pt x="6395655" y="3579549"/>
                  <a:pt x="6423437" y="3594758"/>
                  <a:pt x="6427705" y="3624684"/>
                </a:cubicBezTo>
                <a:cubicBezTo>
                  <a:pt x="6416402" y="3629199"/>
                  <a:pt x="6435787" y="3639516"/>
                  <a:pt x="6448424" y="3657106"/>
                </a:cubicBezTo>
                <a:lnTo>
                  <a:pt x="6444014" y="3752742"/>
                </a:lnTo>
                <a:cubicBezTo>
                  <a:pt x="6443990" y="3752777"/>
                  <a:pt x="6443967" y="3752813"/>
                  <a:pt x="6443946" y="3752849"/>
                </a:cubicBezTo>
                <a:lnTo>
                  <a:pt x="0" y="375284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D0CC8D4D-B9C1-BEEC-DBDC-CE0B9FC9615E}"/>
              </a:ext>
            </a:extLst>
          </p:cNvPr>
          <p:cNvSpPr txBox="1"/>
          <p:nvPr/>
        </p:nvSpPr>
        <p:spPr>
          <a:xfrm>
            <a:off x="8310564" y="1005838"/>
            <a:ext cx="7767636" cy="50520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 algn="just">
              <a:lnSpc>
                <a:spcPct val="90000"/>
              </a:lnSpc>
              <a:spcAft>
                <a:spcPts val="900"/>
              </a:spcAft>
              <a:buSzPts val="1000"/>
              <a:tabLst>
                <a:tab pos="457200" algn="l"/>
              </a:tabLst>
            </a:pPr>
            <a:r>
              <a:rPr lang="en-US" sz="3000" b="1" dirty="0"/>
              <a:t>Malware « malicious software » </a:t>
            </a:r>
            <a:r>
              <a:rPr lang="en-US" sz="3000" dirty="0" err="1"/>
              <a:t>désigne</a:t>
            </a:r>
            <a:r>
              <a:rPr lang="en-US" sz="3000" dirty="0"/>
              <a:t> tout </a:t>
            </a:r>
            <a:r>
              <a:rPr lang="en-US" sz="3000" dirty="0" err="1"/>
              <a:t>programme</a:t>
            </a:r>
            <a:r>
              <a:rPr lang="en-US" sz="3000" dirty="0"/>
              <a:t> </a:t>
            </a:r>
            <a:r>
              <a:rPr lang="en-US" sz="3000" dirty="0" err="1"/>
              <a:t>conçu</a:t>
            </a:r>
            <a:r>
              <a:rPr lang="en-US" sz="3000" dirty="0"/>
              <a:t> pour </a:t>
            </a:r>
            <a:r>
              <a:rPr lang="en-US" sz="3000" dirty="0" err="1"/>
              <a:t>infiltrer</a:t>
            </a:r>
            <a:r>
              <a:rPr lang="en-US" sz="3000" dirty="0"/>
              <a:t>, </a:t>
            </a:r>
            <a:r>
              <a:rPr lang="en-US" sz="3000" dirty="0" err="1"/>
              <a:t>endommager</a:t>
            </a:r>
            <a:r>
              <a:rPr lang="en-US" sz="3000" dirty="0"/>
              <a:t> </a:t>
            </a:r>
            <a:r>
              <a:rPr lang="en-US" sz="3000" dirty="0" err="1"/>
              <a:t>ou</a:t>
            </a:r>
            <a:r>
              <a:rPr lang="en-US" sz="3000" dirty="0"/>
              <a:t> </a:t>
            </a:r>
            <a:r>
              <a:rPr lang="en-US" sz="3000" dirty="0" err="1"/>
              <a:t>perturber</a:t>
            </a:r>
            <a:r>
              <a:rPr lang="en-US" sz="3000" dirty="0"/>
              <a:t> un </a:t>
            </a:r>
            <a:r>
              <a:rPr lang="en-US" sz="3000" dirty="0" err="1"/>
              <a:t>système</a:t>
            </a:r>
            <a:r>
              <a:rPr lang="en-US" sz="3000" dirty="0"/>
              <a:t> </a:t>
            </a:r>
            <a:r>
              <a:rPr lang="en-US" sz="3000" dirty="0" err="1"/>
              <a:t>informatique</a:t>
            </a:r>
            <a:r>
              <a:rPr lang="en-US" sz="3000" dirty="0"/>
              <a:t> à </a:t>
            </a:r>
            <a:r>
              <a:rPr lang="en-US" sz="3000" dirty="0" err="1"/>
              <a:t>l'insu</a:t>
            </a:r>
            <a:r>
              <a:rPr lang="en-US" sz="3000" dirty="0"/>
              <a:t> de son </a:t>
            </a:r>
            <a:r>
              <a:rPr lang="en-US" sz="3000" dirty="0" err="1"/>
              <a:t>utilisateur</a:t>
            </a:r>
            <a:r>
              <a:rPr lang="en-US" sz="3000" dirty="0"/>
              <a:t>. Il </a:t>
            </a:r>
            <a:r>
              <a:rPr lang="en-US" sz="3000" dirty="0" err="1"/>
              <a:t>peut</a:t>
            </a:r>
            <a:r>
              <a:rPr lang="en-US" sz="3000" dirty="0"/>
              <a:t> </a:t>
            </a:r>
            <a:r>
              <a:rPr lang="en-US" sz="3000" dirty="0" err="1"/>
              <a:t>être</a:t>
            </a:r>
            <a:r>
              <a:rPr lang="en-US" sz="3000" dirty="0"/>
              <a:t> </a:t>
            </a:r>
            <a:r>
              <a:rPr lang="en-US" sz="3000" dirty="0" err="1"/>
              <a:t>utilisé</a:t>
            </a:r>
            <a:r>
              <a:rPr lang="en-US" sz="3000" dirty="0"/>
              <a:t> pour </a:t>
            </a:r>
            <a:r>
              <a:rPr lang="en-US" sz="3000" dirty="0" err="1"/>
              <a:t>exfiltrer</a:t>
            </a:r>
            <a:r>
              <a:rPr lang="en-US" sz="3000" dirty="0"/>
              <a:t> des données, </a:t>
            </a:r>
            <a:r>
              <a:rPr lang="en-US" sz="3000" dirty="0" err="1"/>
              <a:t>voler</a:t>
            </a:r>
            <a:r>
              <a:rPr lang="en-US" sz="3000" dirty="0"/>
              <a:t> des mots de passe, </a:t>
            </a:r>
            <a:r>
              <a:rPr lang="en-US" sz="3000" dirty="0" err="1"/>
              <a:t>verrouiller</a:t>
            </a:r>
            <a:r>
              <a:rPr lang="en-US" sz="3000" dirty="0"/>
              <a:t> les </a:t>
            </a:r>
            <a:r>
              <a:rPr lang="en-US" sz="3000" dirty="0" err="1"/>
              <a:t>utilisateurs</a:t>
            </a:r>
            <a:r>
              <a:rPr lang="en-US" sz="3000" dirty="0"/>
              <a:t> hors de </a:t>
            </a:r>
            <a:r>
              <a:rPr lang="en-US" sz="3000" dirty="0" err="1"/>
              <a:t>leur</a:t>
            </a:r>
            <a:r>
              <a:rPr lang="en-US" sz="3000" dirty="0"/>
              <a:t> </a:t>
            </a:r>
            <a:r>
              <a:rPr lang="en-US" sz="3000" dirty="0" err="1"/>
              <a:t>environnement</a:t>
            </a:r>
            <a:r>
              <a:rPr lang="en-US" sz="3000" dirty="0"/>
              <a:t>, </a:t>
            </a:r>
            <a:r>
              <a:rPr lang="en-US" sz="3000" dirty="0" err="1"/>
              <a:t>détruire</a:t>
            </a:r>
            <a:r>
              <a:rPr lang="en-US" sz="3000" dirty="0"/>
              <a:t> des </a:t>
            </a:r>
            <a:r>
              <a:rPr lang="en-US" sz="3000" dirty="0" err="1"/>
              <a:t>ressources</a:t>
            </a:r>
            <a:r>
              <a:rPr lang="en-US" sz="3000" dirty="0"/>
              <a:t> réseau </a:t>
            </a:r>
            <a:r>
              <a:rPr lang="en-US" sz="3000" dirty="0" err="1"/>
              <a:t>ou</a:t>
            </a:r>
            <a:r>
              <a:rPr lang="en-US" sz="3000" dirty="0"/>
              <a:t> les </a:t>
            </a:r>
            <a:r>
              <a:rPr lang="en-US" sz="3000" dirty="0" err="1"/>
              <a:t>ordonner</a:t>
            </a:r>
            <a:r>
              <a:rPr lang="en-US" sz="3000" dirty="0"/>
              <a:t> </a:t>
            </a:r>
            <a:r>
              <a:rPr lang="en-US" sz="3000" dirty="0" err="1"/>
              <a:t>d’alimenter</a:t>
            </a:r>
            <a:r>
              <a:rPr lang="en-US" sz="3000" dirty="0"/>
              <a:t> des botnets, quelle </a:t>
            </a:r>
            <a:r>
              <a:rPr lang="en-US" sz="3000" dirty="0" err="1"/>
              <a:t>que</a:t>
            </a:r>
            <a:r>
              <a:rPr lang="en-US" sz="3000" dirty="0"/>
              <a:t> </a:t>
            </a:r>
            <a:r>
              <a:rPr lang="en-US" sz="3000" dirty="0" err="1"/>
              <a:t>soit</a:t>
            </a:r>
            <a:r>
              <a:rPr lang="en-US" sz="3000" dirty="0"/>
              <a:t> la </a:t>
            </a:r>
            <a:r>
              <a:rPr lang="en-US" sz="3000" dirty="0" err="1"/>
              <a:t>tactique</a:t>
            </a:r>
            <a:r>
              <a:rPr lang="en-US" sz="3000" dirty="0"/>
              <a:t>, les </a:t>
            </a:r>
            <a:r>
              <a:rPr lang="en-US" sz="3000" dirty="0" err="1"/>
              <a:t>conséquences</a:t>
            </a:r>
            <a:r>
              <a:rPr lang="en-US" sz="3000" dirty="0"/>
              <a:t> </a:t>
            </a:r>
            <a:r>
              <a:rPr lang="en-US" sz="3000" dirty="0" err="1"/>
              <a:t>d’une</a:t>
            </a:r>
            <a:r>
              <a:rPr lang="en-US" sz="3000" dirty="0"/>
              <a:t> </a:t>
            </a:r>
            <a:r>
              <a:rPr lang="en-US" sz="3000" dirty="0" err="1"/>
              <a:t>attaque</a:t>
            </a:r>
            <a:r>
              <a:rPr lang="en-US" sz="3000" dirty="0"/>
              <a:t> </a:t>
            </a:r>
            <a:r>
              <a:rPr lang="en-US" sz="3000" dirty="0" err="1"/>
              <a:t>réussie</a:t>
            </a:r>
            <a:r>
              <a:rPr lang="en-US" sz="3000" dirty="0"/>
              <a:t> par malware </a:t>
            </a:r>
            <a:r>
              <a:rPr lang="en-US" sz="3000" dirty="0" err="1"/>
              <a:t>peuvent</a:t>
            </a:r>
            <a:r>
              <a:rPr lang="en-US" sz="3000" dirty="0"/>
              <a:t> </a:t>
            </a:r>
            <a:r>
              <a:rPr lang="en-US" sz="3000" dirty="0" err="1"/>
              <a:t>être</a:t>
            </a:r>
            <a:r>
              <a:rPr lang="en-US" sz="3000" dirty="0"/>
              <a:t> graves.  </a:t>
            </a:r>
          </a:p>
          <a:p>
            <a:pPr lvl="0" indent="-228600">
              <a:lnSpc>
                <a:spcPct val="90000"/>
              </a:lnSpc>
              <a:spcAft>
                <a:spcPts val="9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983415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766CAA-644E-F109-8609-262F43484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6173" y="0"/>
            <a:ext cx="11131825" cy="1028699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B0B793D4-851E-FE9D-397A-E92479C115B0}"/>
              </a:ext>
            </a:extLst>
          </p:cNvPr>
          <p:cNvSpPr txBox="1"/>
          <p:nvPr/>
        </p:nvSpPr>
        <p:spPr>
          <a:xfrm>
            <a:off x="10915788" y="175441"/>
            <a:ext cx="6210021" cy="863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HISTOIRE DES MALWARES</a:t>
            </a:r>
          </a:p>
        </p:txBody>
      </p:sp>
      <p:pic>
        <p:nvPicPr>
          <p:cNvPr id="5" name="Picture 2" descr="Everything You Need to Know About Malware">
            <a:extLst>
              <a:ext uri="{FF2B5EF4-FFF2-40B4-BE49-F238E27FC236}">
                <a16:creationId xmlns:a16="http://schemas.microsoft.com/office/drawing/2014/main" id="{494671FB-9DD9-C6B1-788D-CB92CA3F6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2" r="33119"/>
          <a:stretch>
            <a:fillRect/>
          </a:stretch>
        </p:blipFill>
        <p:spPr bwMode="auto">
          <a:xfrm>
            <a:off x="-1447800" y="10"/>
            <a:ext cx="10352576" cy="10286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5333B9-C490-8A7C-49D0-4AFA3A14079A}"/>
              </a:ext>
            </a:extLst>
          </p:cNvPr>
          <p:cNvSpPr txBox="1"/>
          <p:nvPr/>
        </p:nvSpPr>
        <p:spPr>
          <a:xfrm>
            <a:off x="9144000" y="1214177"/>
            <a:ext cx="8153401" cy="7967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just">
              <a:lnSpc>
                <a:spcPct val="16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1949: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John von Neumann est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considéré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comme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le père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théorique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virus.Il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démontre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mathématiquement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qu'un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se copier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lui-même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sur un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substrat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universel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tout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exécutant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tâche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28600" algn="just">
              <a:lnSpc>
                <a:spcPct val="16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1982: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Richard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Skrenta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cré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Elk Cloner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(virus) à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infecter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systèmes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Apple II;</a:t>
            </a:r>
          </a:p>
          <a:p>
            <a:pPr marL="342900" lvl="0" indent="-342900" algn="just">
              <a:lnSpc>
                <a:spcPct val="16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1990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Microsoft Windows est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devenu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système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d'exploitation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le plus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populaire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au monde (il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n'a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été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dépassé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bien des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années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plus tard par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l'Android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Google).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popularité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croissante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du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système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d'exploitation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Windows et de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applications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intégrées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s'est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accompagnée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d'une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augmentation du nombre de virus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écrits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cette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plateforme</a:t>
            </a:r>
          </a:p>
        </p:txBody>
      </p:sp>
    </p:spTree>
    <p:extLst>
      <p:ext uri="{BB962C8B-B14F-4D97-AF65-F5344CB8AC3E}">
        <p14:creationId xmlns:p14="http://schemas.microsoft.com/office/powerpoint/2010/main" val="1532784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766CAA-644E-F109-8609-262F43484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6173" y="0"/>
            <a:ext cx="11131825" cy="1028699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B0B793D4-851E-FE9D-397A-E92479C115B0}"/>
              </a:ext>
            </a:extLst>
          </p:cNvPr>
          <p:cNvSpPr txBox="1"/>
          <p:nvPr/>
        </p:nvSpPr>
        <p:spPr>
          <a:xfrm>
            <a:off x="10915788" y="175441"/>
            <a:ext cx="6210021" cy="863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HISTOIRE DES MALWARES</a:t>
            </a:r>
          </a:p>
        </p:txBody>
      </p:sp>
      <p:pic>
        <p:nvPicPr>
          <p:cNvPr id="5" name="Picture 2" descr="Everything You Need to Know About Malware">
            <a:extLst>
              <a:ext uri="{FF2B5EF4-FFF2-40B4-BE49-F238E27FC236}">
                <a16:creationId xmlns:a16="http://schemas.microsoft.com/office/drawing/2014/main" id="{494671FB-9DD9-C6B1-788D-CB92CA3F6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2" r="33119"/>
          <a:stretch>
            <a:fillRect/>
          </a:stretch>
        </p:blipFill>
        <p:spPr bwMode="auto">
          <a:xfrm>
            <a:off x="-1752600" y="10"/>
            <a:ext cx="10352576" cy="10286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5333B9-C490-8A7C-49D0-4AFA3A14079A}"/>
              </a:ext>
            </a:extLst>
          </p:cNvPr>
          <p:cNvSpPr txBox="1"/>
          <p:nvPr/>
        </p:nvSpPr>
        <p:spPr>
          <a:xfrm>
            <a:off x="8599977" y="1214177"/>
            <a:ext cx="8773624" cy="889738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285750" lvl="0" indent="-285750">
              <a:lnSpc>
                <a:spcPct val="16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2005 à 2009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: Les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escrocs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aux malwares se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tournés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vers les réseaux de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messagerie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instantanée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les plus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populaires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notamment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AOL AIM, MSN Messenger et Yahoo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Messenger,les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réseaux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sociaux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tels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que Myspace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comme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canal de diffusion de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publicités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trompeuses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de liens vers des pages de phishing, et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d'applications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malveillantes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Après le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déclin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de Myspace, Facebook et Twitter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devenus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plateformes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préférées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lvl="0" indent="-285750">
              <a:lnSpc>
                <a:spcPct val="16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2013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: Une nouvelle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forme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de malware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appelée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ransomware a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lancé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une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attaque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sous le nom de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CryptoLocker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s'est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poursuivie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de début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septembre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2013 à fin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2014,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ciblant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ordinateurs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sous Windows;</a:t>
            </a:r>
          </a:p>
          <a:p>
            <a:pPr marL="285750" indent="-228600">
              <a:lnSpc>
                <a:spcPct val="16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342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766CAA-644E-F109-8609-262F43484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6173" y="0"/>
            <a:ext cx="11131825" cy="1028699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B0B793D4-851E-FE9D-397A-E92479C115B0}"/>
              </a:ext>
            </a:extLst>
          </p:cNvPr>
          <p:cNvSpPr txBox="1"/>
          <p:nvPr/>
        </p:nvSpPr>
        <p:spPr>
          <a:xfrm>
            <a:off x="10915788" y="175441"/>
            <a:ext cx="6210021" cy="863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HISTOIRE DES MALWARES</a:t>
            </a:r>
          </a:p>
        </p:txBody>
      </p:sp>
      <p:pic>
        <p:nvPicPr>
          <p:cNvPr id="5" name="Picture 2" descr="Everything You Need to Know About Malware">
            <a:extLst>
              <a:ext uri="{FF2B5EF4-FFF2-40B4-BE49-F238E27FC236}">
                <a16:creationId xmlns:a16="http://schemas.microsoft.com/office/drawing/2014/main" id="{494671FB-9DD9-C6B1-788D-CB92CA3F6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2" r="33119"/>
          <a:stretch>
            <a:fillRect/>
          </a:stretch>
        </p:blipFill>
        <p:spPr bwMode="auto">
          <a:xfrm>
            <a:off x="-1676400" y="10"/>
            <a:ext cx="10352576" cy="10286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5333B9-C490-8A7C-49D0-4AFA3A14079A}"/>
              </a:ext>
            </a:extLst>
          </p:cNvPr>
          <p:cNvSpPr txBox="1"/>
          <p:nvPr/>
        </p:nvSpPr>
        <p:spPr>
          <a:xfrm>
            <a:off x="8991600" y="1214177"/>
            <a:ext cx="8134209" cy="889738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285750" lvl="0" indent="-285750">
              <a:lnSpc>
                <a:spcPct val="16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2013 à 2017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diffusés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par le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biais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chevaux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Troie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d'exploits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et de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publicités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malveillantes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les ransomwares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devenus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roi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logiciels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malveillants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culminant en 2017 avec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d'énormes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épidémies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ont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touché des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entreprises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toutes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sortes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lvl="0" indent="-285750">
              <a:lnSpc>
                <a:spcPct val="16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:une nouvelle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escroquerie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par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logiciel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malveillant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appelée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cryptojacking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consiste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utiliser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secrètement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l'appareil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d'une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autre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personne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extraire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subrepticement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des crypto-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monnaies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l'aide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ressources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victime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lvl="0" indent="-285750">
              <a:lnSpc>
                <a:spcPct val="16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2018 à 2019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: Les ransomwares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ont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fait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leur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grand retour.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Cette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fois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cependant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les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cybercriminels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ont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déplacé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leur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attention des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consommateurs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individuels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vers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cibles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professionnelles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28600">
              <a:lnSpc>
                <a:spcPct val="16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16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888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89FBEE-E3E6-B3D3-8681-64A13355C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4" name="Rectangle 308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8283427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Malware : définition, types et méthodes de suppression">
            <a:extLst>
              <a:ext uri="{FF2B5EF4-FFF2-40B4-BE49-F238E27FC236}">
                <a16:creationId xmlns:a16="http://schemas.microsoft.com/office/drawing/2014/main" id="{C670AA5A-198D-80A7-B2B4-C8FDF10B6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4" r="8665"/>
          <a:stretch>
            <a:fillRect/>
          </a:stretch>
        </p:blipFill>
        <p:spPr bwMode="auto">
          <a:xfrm>
            <a:off x="1" y="10"/>
            <a:ext cx="14504463" cy="1028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3" name="Rectangle 308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87528" y="0"/>
            <a:ext cx="10600467" cy="10287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A897D82F-4611-86FE-2B5A-842D5B2AE684}"/>
              </a:ext>
            </a:extLst>
          </p:cNvPr>
          <p:cNvSpPr txBox="1"/>
          <p:nvPr/>
        </p:nvSpPr>
        <p:spPr>
          <a:xfrm>
            <a:off x="10058401" y="547687"/>
            <a:ext cx="7391400" cy="28498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dirty="0">
                <a:latin typeface="+mj-lt"/>
                <a:ea typeface="+mj-ea"/>
                <a:cs typeface="+mj-cs"/>
                <a:sym typeface="Montserrat Bold"/>
              </a:rPr>
              <a:t>LES PRINCIPAUX TYPES DE MALWARES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9EF87F8-B9B4-57B7-EBCE-E7C8705FB90F}"/>
              </a:ext>
            </a:extLst>
          </p:cNvPr>
          <p:cNvSpPr txBox="1"/>
          <p:nvPr/>
        </p:nvSpPr>
        <p:spPr>
          <a:xfrm>
            <a:off x="10210801" y="3651301"/>
            <a:ext cx="6819898" cy="561414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4572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/>
              <a:t>Virus;</a:t>
            </a:r>
            <a:endParaRPr lang="en-US" sz="3200" dirty="0"/>
          </a:p>
          <a:p>
            <a:pPr marL="4572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 err="1"/>
              <a:t>Vers</a:t>
            </a:r>
            <a:r>
              <a:rPr lang="en-US" sz="3200" b="1" dirty="0"/>
              <a:t> (Worms);</a:t>
            </a:r>
            <a:endParaRPr lang="en-US" sz="3200" dirty="0"/>
          </a:p>
          <a:p>
            <a:pPr marL="4572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 err="1"/>
              <a:t>Chevaux</a:t>
            </a:r>
            <a:r>
              <a:rPr lang="en-US" sz="3200" b="1" dirty="0"/>
              <a:t> de </a:t>
            </a:r>
            <a:r>
              <a:rPr lang="en-US" sz="3200" b="1" dirty="0" err="1"/>
              <a:t>Troie</a:t>
            </a:r>
            <a:r>
              <a:rPr lang="en-US" sz="3200" b="1" dirty="0"/>
              <a:t> (Trojans);</a:t>
            </a:r>
            <a:endParaRPr lang="en-US" sz="3200" dirty="0"/>
          </a:p>
          <a:p>
            <a:pPr marL="4572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/>
              <a:t>Ransomwares (</a:t>
            </a:r>
            <a:r>
              <a:rPr lang="en-US" sz="3200" b="1" dirty="0" err="1"/>
              <a:t>Rançongiciels</a:t>
            </a:r>
            <a:r>
              <a:rPr lang="en-US" sz="3200" b="1" dirty="0"/>
              <a:t>);</a:t>
            </a:r>
            <a:endParaRPr lang="en-US" sz="3200" dirty="0"/>
          </a:p>
          <a:p>
            <a:pPr marL="4572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/>
              <a:t>Spywares (</a:t>
            </a:r>
            <a:r>
              <a:rPr lang="en-US" sz="3200" b="1" dirty="0" err="1"/>
              <a:t>Logiciels</a:t>
            </a:r>
            <a:r>
              <a:rPr lang="en-US" sz="3200" b="1" dirty="0"/>
              <a:t> </a:t>
            </a:r>
            <a:r>
              <a:rPr lang="en-US" sz="3200" b="1" dirty="0" err="1"/>
              <a:t>espions</a:t>
            </a:r>
            <a:r>
              <a:rPr lang="en-US" sz="3200" b="1" dirty="0"/>
              <a:t>);</a:t>
            </a:r>
            <a:endParaRPr lang="en-US" sz="3200" dirty="0"/>
          </a:p>
          <a:p>
            <a:pPr marL="4572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 err="1"/>
              <a:t>Adwares</a:t>
            </a:r>
            <a:r>
              <a:rPr lang="en-US" sz="3200" b="1" dirty="0"/>
              <a:t> (</a:t>
            </a:r>
            <a:r>
              <a:rPr lang="en-US" sz="3200" b="1" dirty="0" err="1"/>
              <a:t>Logiciels</a:t>
            </a:r>
            <a:r>
              <a:rPr lang="en-US" sz="3200" b="1" dirty="0"/>
              <a:t> </a:t>
            </a:r>
            <a:r>
              <a:rPr lang="en-US" sz="3200" b="1" dirty="0" err="1"/>
              <a:t>publicitaires</a:t>
            </a:r>
            <a:r>
              <a:rPr lang="en-US" sz="3200" b="1" dirty="0"/>
              <a:t>);</a:t>
            </a:r>
          </a:p>
          <a:p>
            <a:pPr marL="4572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/>
              <a:t>Rootkit;</a:t>
            </a:r>
            <a:endParaRPr lang="en-US" sz="3200" dirty="0"/>
          </a:p>
          <a:p>
            <a:pPr marL="4572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/>
              <a:t>Keylogger;</a:t>
            </a:r>
            <a:endParaRPr lang="en-US" sz="3200" dirty="0"/>
          </a:p>
          <a:p>
            <a:pPr marL="4572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/>
              <a:t>Un </a:t>
            </a:r>
            <a:r>
              <a:rPr lang="en-US" sz="3200" b="1" dirty="0" err="1"/>
              <a:t>logiciel</a:t>
            </a:r>
            <a:r>
              <a:rPr lang="en-US" sz="3200" b="1" dirty="0"/>
              <a:t> </a:t>
            </a:r>
            <a:r>
              <a:rPr lang="en-US" sz="3200" b="1" dirty="0" err="1"/>
              <a:t>malveillant</a:t>
            </a:r>
            <a:r>
              <a:rPr lang="en-US" sz="3200" b="1" dirty="0"/>
              <a:t> </a:t>
            </a:r>
            <a:r>
              <a:rPr lang="en-US" sz="3200" b="1" dirty="0" err="1"/>
              <a:t>prétend</a:t>
            </a:r>
            <a:r>
              <a:rPr lang="en-US" sz="3200" b="1" dirty="0"/>
              <a:t> </a:t>
            </a:r>
            <a:r>
              <a:rPr lang="en-US" sz="3200" b="1" dirty="0" err="1"/>
              <a:t>offrir</a:t>
            </a:r>
            <a:r>
              <a:rPr lang="en-US" sz="3200" b="1" dirty="0"/>
              <a:t> aux </a:t>
            </a:r>
            <a:r>
              <a:rPr lang="en-US" sz="3200" b="1" dirty="0" err="1"/>
              <a:t>cibles</a:t>
            </a:r>
            <a:r>
              <a:rPr lang="en-US" sz="3200" b="1" dirty="0"/>
              <a:t> une aide pour se </a:t>
            </a:r>
            <a:r>
              <a:rPr lang="en-US" sz="3200" b="1" dirty="0" err="1"/>
              <a:t>débarrasser</a:t>
            </a:r>
            <a:r>
              <a:rPr lang="en-US" sz="3200" b="1" dirty="0"/>
              <a:t> des virus et autres types</a:t>
            </a:r>
            <a:r>
              <a:rPr lang="en-US" sz="3200" dirty="0"/>
              <a:t> de malwares. 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/>
              <a:t>Scareware;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/>
              <a:t>Le </a:t>
            </a:r>
            <a:r>
              <a:rPr lang="en-US" sz="3200" b="1" dirty="0" err="1"/>
              <a:t>cryptojacking</a:t>
            </a:r>
            <a:r>
              <a:rPr lang="en-US" sz="3200" b="1" dirty="0"/>
              <a:t>.</a:t>
            </a:r>
            <a:endParaRPr lang="en-US" sz="32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DD186B0-AD07-33F5-E131-6ECDB328E602}"/>
              </a:ext>
            </a:extLst>
          </p:cNvPr>
          <p:cNvSpPr txBox="1"/>
          <p:nvPr/>
        </p:nvSpPr>
        <p:spPr>
          <a:xfrm>
            <a:off x="609601" y="3291153"/>
            <a:ext cx="5824450" cy="5862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914400" lvl="1" indent="-228600" algn="just">
              <a:lnSpc>
                <a:spcPct val="90000"/>
              </a:lnSpc>
              <a:spcAft>
                <a:spcPts val="9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713340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44DA66-0758-5F72-DBD1-A8899180D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7" name="Rectangle 7176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6173" y="0"/>
            <a:ext cx="11131825" cy="1028699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9650AE23-DEEA-EDC3-FCE9-82A63D8FFA24}"/>
              </a:ext>
            </a:extLst>
          </p:cNvPr>
          <p:cNvSpPr txBox="1"/>
          <p:nvPr/>
        </p:nvSpPr>
        <p:spPr>
          <a:xfrm>
            <a:off x="10668000" y="287844"/>
            <a:ext cx="6840749" cy="845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latin typeface="+mj-lt"/>
                <a:ea typeface="+mj-ea"/>
                <a:cs typeface="+mj-cs"/>
                <a:sym typeface="Montserrat Bold"/>
              </a:rPr>
              <a:t>MÉTHODES D’ATTAQUES PAR MALWARE</a:t>
            </a:r>
          </a:p>
        </p:txBody>
      </p:sp>
      <p:pic>
        <p:nvPicPr>
          <p:cNvPr id="7170" name="Picture 2" descr="Le cycle de vie d'une attaque par ransomware | Pure Storage">
            <a:extLst>
              <a:ext uri="{FF2B5EF4-FFF2-40B4-BE49-F238E27FC236}">
                <a16:creationId xmlns:a16="http://schemas.microsoft.com/office/drawing/2014/main" id="{2603A043-680F-C5FD-28C0-F7E4C7C20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4" r="39761" b="1"/>
          <a:stretch>
            <a:fillRect/>
          </a:stretch>
        </p:blipFill>
        <p:spPr bwMode="auto">
          <a:xfrm>
            <a:off x="20" y="10"/>
            <a:ext cx="10352576" cy="10286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CF879341-2DD9-8AFC-4592-8629B17928AE}"/>
              </a:ext>
            </a:extLst>
          </p:cNvPr>
          <p:cNvSpPr txBox="1"/>
          <p:nvPr/>
        </p:nvSpPr>
        <p:spPr>
          <a:xfrm>
            <a:off x="10134600" y="1257301"/>
            <a:ext cx="7924800" cy="7239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lvl="0" indent="-2286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appareils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sécurisés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lvl="0" indent="-2286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Les réseaux non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sécurisés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 ;</a:t>
            </a:r>
          </a:p>
          <a:p>
            <a:pPr marL="285750" lvl="0" indent="-2286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appareils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plus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anciens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 ;</a:t>
            </a:r>
          </a:p>
          <a:p>
            <a:pPr marL="285750" lvl="0" indent="-2286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pièces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jointes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 ;</a:t>
            </a:r>
          </a:p>
          <a:p>
            <a:pPr marL="285750" lvl="0" indent="-2286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Les e-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mailsde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phishing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de spear phishing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 ;</a:t>
            </a:r>
          </a:p>
          <a:p>
            <a:pPr marL="285750" lvl="0" indent="-2286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Les SMS,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similaires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aux e-mails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 de phishing;</a:t>
            </a:r>
          </a:p>
          <a:p>
            <a:pPr marL="285750" lvl="0" indent="-2286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serveurs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fichiers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,;</a:t>
            </a:r>
          </a:p>
          <a:p>
            <a:pPr marL="285750" lvl="0" indent="-2286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logiciel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de partage de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fichiers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 ;</a:t>
            </a:r>
          </a:p>
          <a:p>
            <a:pPr marL="285750" lvl="0" indent="-2286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Le partage de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fichiers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entre pairs (P2P);</a:t>
            </a:r>
          </a:p>
          <a:p>
            <a:pPr marL="285750" lvl="0" indent="-2286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vulnérabilités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du réseau exploitable à distance par les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attaquants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330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1" name="Rectangle 8200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2"/>
          <p:cNvSpPr txBox="1"/>
          <p:nvPr/>
        </p:nvSpPr>
        <p:spPr>
          <a:xfrm>
            <a:off x="960120" y="7166608"/>
            <a:ext cx="5128485" cy="2118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1">
                <a:latin typeface="+mj-lt"/>
                <a:ea typeface="+mj-ea"/>
                <a:cs typeface="+mj-cs"/>
                <a:sym typeface="Montserrat Bold"/>
              </a:rPr>
              <a:t>COMMENT SE PROTÉGER CONTRE LES ATTAQUES DE LOGICIELS MALVEILLANTS</a:t>
            </a:r>
          </a:p>
        </p:txBody>
      </p:sp>
      <p:pic>
        <p:nvPicPr>
          <p:cNvPr id="8196" name="Picture 4" descr="10 meilleures solutions de protection contre les logiciels malveillants  [year] - NinjaOne">
            <a:extLst>
              <a:ext uri="{FF2B5EF4-FFF2-40B4-BE49-F238E27FC236}">
                <a16:creationId xmlns:a16="http://schemas.microsoft.com/office/drawing/2014/main" id="{1A908896-3132-3B8C-E17A-2088CBD1C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0" b="11033"/>
          <a:stretch>
            <a:fillRect/>
          </a:stretch>
        </p:blipFill>
        <p:spPr bwMode="auto">
          <a:xfrm>
            <a:off x="20" y="10"/>
            <a:ext cx="18287980" cy="6837635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3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91958" y="8202309"/>
            <a:ext cx="2057400" cy="27432"/>
          </a:xfrm>
          <a:custGeom>
            <a:avLst/>
            <a:gdLst>
              <a:gd name="connsiteX0" fmla="*/ 0 w 2057400"/>
              <a:gd name="connsiteY0" fmla="*/ 0 h 27432"/>
              <a:gd name="connsiteX1" fmla="*/ 685800 w 2057400"/>
              <a:gd name="connsiteY1" fmla="*/ 0 h 27432"/>
              <a:gd name="connsiteX2" fmla="*/ 1309878 w 2057400"/>
              <a:gd name="connsiteY2" fmla="*/ 0 h 27432"/>
              <a:gd name="connsiteX3" fmla="*/ 2057400 w 2057400"/>
              <a:gd name="connsiteY3" fmla="*/ 0 h 27432"/>
              <a:gd name="connsiteX4" fmla="*/ 2057400 w 2057400"/>
              <a:gd name="connsiteY4" fmla="*/ 27432 h 27432"/>
              <a:gd name="connsiteX5" fmla="*/ 1330452 w 2057400"/>
              <a:gd name="connsiteY5" fmla="*/ 27432 h 27432"/>
              <a:gd name="connsiteX6" fmla="*/ 685800 w 2057400"/>
              <a:gd name="connsiteY6" fmla="*/ 27432 h 27432"/>
              <a:gd name="connsiteX7" fmla="*/ 0 w 2057400"/>
              <a:gd name="connsiteY7" fmla="*/ 27432 h 27432"/>
              <a:gd name="connsiteX8" fmla="*/ 0 w 2057400"/>
              <a:gd name="connsiteY8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7432" fill="none" extrusionOk="0">
                <a:moveTo>
                  <a:pt x="0" y="0"/>
                </a:moveTo>
                <a:cubicBezTo>
                  <a:pt x="302803" y="-32679"/>
                  <a:pt x="450041" y="32706"/>
                  <a:pt x="685800" y="0"/>
                </a:cubicBezTo>
                <a:cubicBezTo>
                  <a:pt x="921559" y="-32706"/>
                  <a:pt x="1009847" y="29047"/>
                  <a:pt x="1309878" y="0"/>
                </a:cubicBezTo>
                <a:cubicBezTo>
                  <a:pt x="1609909" y="-29047"/>
                  <a:pt x="1809302" y="29901"/>
                  <a:pt x="2057400" y="0"/>
                </a:cubicBezTo>
                <a:cubicBezTo>
                  <a:pt x="2056280" y="10493"/>
                  <a:pt x="2057243" y="20203"/>
                  <a:pt x="2057400" y="27432"/>
                </a:cubicBezTo>
                <a:cubicBezTo>
                  <a:pt x="1773018" y="-8870"/>
                  <a:pt x="1583133" y="36663"/>
                  <a:pt x="1330452" y="27432"/>
                </a:cubicBezTo>
                <a:cubicBezTo>
                  <a:pt x="1077771" y="18201"/>
                  <a:pt x="835436" y="58848"/>
                  <a:pt x="685800" y="27432"/>
                </a:cubicBezTo>
                <a:cubicBezTo>
                  <a:pt x="536164" y="-3984"/>
                  <a:pt x="241183" y="24057"/>
                  <a:pt x="0" y="27432"/>
                </a:cubicBezTo>
                <a:cubicBezTo>
                  <a:pt x="-47" y="18228"/>
                  <a:pt x="-305" y="9449"/>
                  <a:pt x="0" y="0"/>
                </a:cubicBezTo>
                <a:close/>
              </a:path>
              <a:path w="2057400" h="27432" stroke="0" extrusionOk="0">
                <a:moveTo>
                  <a:pt x="0" y="0"/>
                </a:moveTo>
                <a:cubicBezTo>
                  <a:pt x="303435" y="-7297"/>
                  <a:pt x="415843" y="-14809"/>
                  <a:pt x="624078" y="0"/>
                </a:cubicBezTo>
                <a:cubicBezTo>
                  <a:pt x="832313" y="14809"/>
                  <a:pt x="1133755" y="24795"/>
                  <a:pt x="1289304" y="0"/>
                </a:cubicBezTo>
                <a:cubicBezTo>
                  <a:pt x="1444853" y="-24795"/>
                  <a:pt x="1722910" y="22004"/>
                  <a:pt x="2057400" y="0"/>
                </a:cubicBezTo>
                <a:cubicBezTo>
                  <a:pt x="2056965" y="10475"/>
                  <a:pt x="2058277" y="19313"/>
                  <a:pt x="2057400" y="27432"/>
                </a:cubicBezTo>
                <a:cubicBezTo>
                  <a:pt x="1751285" y="-1123"/>
                  <a:pt x="1645759" y="29270"/>
                  <a:pt x="1412748" y="27432"/>
                </a:cubicBezTo>
                <a:cubicBezTo>
                  <a:pt x="1179737" y="25594"/>
                  <a:pt x="962869" y="32322"/>
                  <a:pt x="685800" y="27432"/>
                </a:cubicBezTo>
                <a:cubicBezTo>
                  <a:pt x="408731" y="22542"/>
                  <a:pt x="220204" y="52941"/>
                  <a:pt x="0" y="27432"/>
                </a:cubicBezTo>
                <a:cubicBezTo>
                  <a:pt x="-933" y="21824"/>
                  <a:pt x="-517" y="1114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8B3A7EE-A188-D5E6-DD6C-9B4654CD2025}"/>
              </a:ext>
            </a:extLst>
          </p:cNvPr>
          <p:cNvSpPr txBox="1"/>
          <p:nvPr/>
        </p:nvSpPr>
        <p:spPr>
          <a:xfrm>
            <a:off x="6981441" y="7166608"/>
            <a:ext cx="10346439" cy="2098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err="1"/>
              <a:t>Utiliser</a:t>
            </a:r>
            <a:r>
              <a:rPr lang="en-US" sz="2400" b="1" dirty="0"/>
              <a:t> une solution de sécurité;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Mises à jour </a:t>
            </a:r>
            <a:r>
              <a:rPr lang="en-US" sz="2400" b="1" dirty="0" err="1"/>
              <a:t>système</a:t>
            </a:r>
            <a:r>
              <a:rPr lang="en-US" sz="2400" b="1" dirty="0"/>
              <a:t>;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Vigilance </a:t>
            </a:r>
            <a:r>
              <a:rPr lang="en-US" sz="2400" b="1" dirty="0" err="1"/>
              <a:t>lors</a:t>
            </a:r>
            <a:r>
              <a:rPr lang="en-US" sz="2400" b="1" dirty="0"/>
              <a:t> des </a:t>
            </a:r>
            <a:r>
              <a:rPr lang="en-US" sz="2400" b="1" dirty="0" err="1"/>
              <a:t>téléchargements</a:t>
            </a:r>
            <a:r>
              <a:rPr lang="en-US" sz="2400" b="1" dirty="0"/>
              <a:t>;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err="1"/>
              <a:t>Sauvegardes</a:t>
            </a:r>
            <a:r>
              <a:rPr lang="en-US" sz="2400" b="1" dirty="0"/>
              <a:t> </a:t>
            </a:r>
            <a:r>
              <a:rPr lang="en-US" sz="2400" b="1" dirty="0" err="1"/>
              <a:t>régulières</a:t>
            </a:r>
            <a:r>
              <a:rPr lang="en-US" sz="2400" b="1" dirty="0"/>
              <a:t>;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Former et </a:t>
            </a:r>
            <a:r>
              <a:rPr lang="en-US" sz="2400" b="1" dirty="0" err="1"/>
              <a:t>sensibiliser</a:t>
            </a:r>
            <a:r>
              <a:rPr lang="en-US" sz="2400" b="1" dirty="0"/>
              <a:t> les </a:t>
            </a:r>
            <a:r>
              <a:rPr lang="en-US" sz="2400" b="1" dirty="0" err="1"/>
              <a:t>utilisateurs</a:t>
            </a:r>
            <a:r>
              <a:rPr lang="en-US" sz="2400" b="1" dirty="0"/>
              <a:t>;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err="1"/>
              <a:t>Redémarrez</a:t>
            </a:r>
            <a:r>
              <a:rPr lang="en-US" sz="2400" b="1" dirty="0"/>
              <a:t> </a:t>
            </a:r>
            <a:r>
              <a:rPr lang="en-US" sz="2400" b="1" dirty="0" err="1"/>
              <a:t>l'ordinateur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CB5FBB-2A1A-0D95-CDC5-FB6C7B3BB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Freeform: Shape 9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38570" cy="10287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Freeform: Shape 11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23330" cy="10287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F573E1B6-A569-9927-2CEA-45FFDB9CE0E8}"/>
              </a:ext>
            </a:extLst>
          </p:cNvPr>
          <p:cNvSpPr txBox="1"/>
          <p:nvPr/>
        </p:nvSpPr>
        <p:spPr>
          <a:xfrm>
            <a:off x="526936" y="1194197"/>
            <a:ext cx="6035040" cy="18466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kern="1200">
                <a:solidFill>
                  <a:schemeClr val="tx1"/>
                </a:solidFill>
                <a:latin typeface="+mj-lt"/>
                <a:ea typeface="+mj-ea"/>
                <a:cs typeface="+mj-cs"/>
                <a:sym typeface="Montserrat Bold"/>
              </a:rPr>
              <a:t>CONCLUSION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39882" y="520187"/>
            <a:ext cx="219456" cy="10561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43" y="6820380"/>
            <a:ext cx="6035040" cy="27432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ETUDE DE LA CYBERSECURITE | PPTX">
            <a:extLst>
              <a:ext uri="{FF2B5EF4-FFF2-40B4-BE49-F238E27FC236}">
                <a16:creationId xmlns:a16="http://schemas.microsoft.com/office/drawing/2014/main" id="{357F1231-FF45-F26C-2963-3CF7EC5D3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21534" y="1425091"/>
            <a:ext cx="9613254" cy="7209940"/>
          </a:xfrm>
          <a:prstGeom prst="rect">
            <a:avLst/>
          </a:prstGeom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016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7150</TotalTime>
  <Words>653</Words>
  <Application>Microsoft Office PowerPoint</Application>
  <PresentationFormat>Personnalisé</PresentationFormat>
  <Paragraphs>64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Calibri</vt:lpstr>
      <vt:lpstr>Montserrat Bold</vt:lpstr>
      <vt:lpstr>Montserrat</vt:lpstr>
      <vt:lpstr>Mokoto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/>
  <cp:lastModifiedBy>baudouin egnonse</cp:lastModifiedBy>
  <cp:revision>10</cp:revision>
  <dcterms:created xsi:type="dcterms:W3CDTF">2026-01-14T15:29:02Z</dcterms:created>
  <dcterms:modified xsi:type="dcterms:W3CDTF">2026-02-14T13:49:48Z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94CE828F307C2D043CB667692882B618_43</vt:lpwstr>
  </property>
  <property fmtid="{D5CDD505-2E9C-101B-9397-08002B2CF9AE}" pid="3" name="KSOProductBuildVer">
    <vt:lpwstr>1033-12.1.23152.23152</vt:lpwstr>
  </property>
</Properties>
</file>