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9" r:id="rId4"/>
    <p:sldId id="262" r:id="rId5"/>
    <p:sldId id="265" r:id="rId6"/>
    <p:sldId id="278" r:id="rId7"/>
    <p:sldId id="267" r:id="rId8"/>
    <p:sldId id="270" r:id="rId9"/>
    <p:sldId id="271" r:id="rId10"/>
    <p:sldId id="272" r:id="rId11"/>
    <p:sldId id="273" r:id="rId12"/>
    <p:sldId id="275" r:id="rId13"/>
    <p:sldId id="276" r:id="rId14"/>
    <p:sldId id="277" r:id="rId15"/>
    <p:sldId id="269" r:id="rId16"/>
  </p:sldIdLst>
  <p:sldSz cx="18288000" cy="10287000"/>
  <p:notesSz cx="6858000" cy="9144000"/>
  <p:embeddedFontLst>
    <p:embeddedFont>
      <p:font typeface="Aptos" panose="020B0004020202020204" pitchFamily="34"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Mokoto" panose="020B0604020202020204" charset="0"/>
      <p:regular r:id="rId26"/>
    </p:embeddedFont>
    <p:embeddedFont>
      <p:font typeface="Montserrat" panose="00000500000000000000" pitchFamily="2" charset="0"/>
      <p:regular r:id="rId27"/>
      <p:bold r:id="rId28"/>
      <p:italic r:id="rId29"/>
      <p:boldItalic r:id="rId30"/>
    </p:embeddedFont>
    <p:embeddedFont>
      <p:font typeface="Montserrat Bold" panose="00000800000000000000" charset="0"/>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autoAdjust="0"/>
    <p:restoredTop sz="94635" autoAdjust="0"/>
  </p:normalViewPr>
  <p:slideViewPr>
    <p:cSldViewPr showGuides="1">
      <p:cViewPr varScale="1">
        <p:scale>
          <a:sx n="45" d="100"/>
          <a:sy n="45" d="100"/>
        </p:scale>
        <p:origin x="58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71D975-DA69-436B-BD7B-4116FD51B45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1E4EB36-9EAC-4ADA-B3C2-BD0782246D5D}">
      <dgm:prSet custT="1"/>
      <dgm:spPr/>
      <dgm:t>
        <a:bodyPr/>
        <a:lstStyle/>
        <a:p>
          <a:r>
            <a:rPr lang="fr-BJ" sz="4800" dirty="0">
              <a:latin typeface="Montserrat" panose="00000500000000000000" pitchFamily="2" charset="0"/>
              <a:cs typeface="Mongolian Baiti" panose="03000500000000000000" pitchFamily="66" charset="0"/>
            </a:rPr>
            <a:t>Ensemble de pratiques pour protéger ses données, ses appareils et son identité numérique</a:t>
          </a:r>
          <a:endParaRPr lang="en-US" sz="4800" dirty="0">
            <a:latin typeface="Montserrat" panose="00000500000000000000" pitchFamily="2" charset="0"/>
            <a:cs typeface="Mongolian Baiti" panose="03000500000000000000" pitchFamily="66" charset="0"/>
          </a:endParaRPr>
        </a:p>
      </dgm:t>
    </dgm:pt>
    <dgm:pt modelId="{CDEB214B-563D-4351-8AD9-BB49A450354F}" type="parTrans" cxnId="{04B7C788-2B17-4E73-9D0C-DC5FBD29D049}">
      <dgm:prSet/>
      <dgm:spPr/>
      <dgm:t>
        <a:bodyPr/>
        <a:lstStyle/>
        <a:p>
          <a:endParaRPr lang="en-US" sz="4800">
            <a:latin typeface="Montserrat" panose="00000500000000000000" pitchFamily="2" charset="0"/>
            <a:cs typeface="Mongolian Baiti" panose="03000500000000000000" pitchFamily="66" charset="0"/>
          </a:endParaRPr>
        </a:p>
      </dgm:t>
    </dgm:pt>
    <dgm:pt modelId="{37352B69-F439-41EB-B9FA-4481A7D74A89}" type="sibTrans" cxnId="{04B7C788-2B17-4E73-9D0C-DC5FBD29D049}">
      <dgm:prSet/>
      <dgm:spPr/>
      <dgm:t>
        <a:bodyPr/>
        <a:lstStyle/>
        <a:p>
          <a:endParaRPr lang="en-US" sz="4800">
            <a:latin typeface="Montserrat" panose="00000500000000000000" pitchFamily="2" charset="0"/>
            <a:cs typeface="Mongolian Baiti" panose="03000500000000000000" pitchFamily="66" charset="0"/>
          </a:endParaRPr>
        </a:p>
      </dgm:t>
    </dgm:pt>
    <dgm:pt modelId="{BEABB9F0-7E92-495B-87F9-7810EE7D0F7F}">
      <dgm:prSet custT="1"/>
      <dgm:spPr/>
      <dgm:t>
        <a:bodyPr/>
        <a:lstStyle/>
        <a:p>
          <a:endParaRPr lang="fr-BJ" sz="4800" dirty="0">
            <a:latin typeface="Montserrat" panose="00000500000000000000" pitchFamily="2" charset="0"/>
            <a:cs typeface="Mongolian Baiti" panose="03000500000000000000" pitchFamily="66" charset="0"/>
          </a:endParaRPr>
        </a:p>
        <a:p>
          <a:r>
            <a:rPr lang="fr-BJ" sz="4800" dirty="0">
              <a:latin typeface="Montserrat" panose="00000500000000000000" pitchFamily="2" charset="0"/>
              <a:cs typeface="Mongolian Baiti" panose="03000500000000000000" pitchFamily="66" charset="0"/>
            </a:rPr>
            <a:t>Comparable à l’hygiène corporelle : régulière, préventive, essentielle</a:t>
          </a:r>
          <a:endParaRPr lang="en-US" sz="4800" dirty="0">
            <a:latin typeface="Montserrat" panose="00000500000000000000" pitchFamily="2" charset="0"/>
            <a:cs typeface="Mongolian Baiti" panose="03000500000000000000" pitchFamily="66" charset="0"/>
          </a:endParaRPr>
        </a:p>
      </dgm:t>
    </dgm:pt>
    <dgm:pt modelId="{5A43FF9C-565D-4D27-89EC-7FAF402367BB}" type="parTrans" cxnId="{336ABE66-BBE6-4564-9AC7-5FF2FFFDEBA8}">
      <dgm:prSet/>
      <dgm:spPr/>
      <dgm:t>
        <a:bodyPr/>
        <a:lstStyle/>
        <a:p>
          <a:endParaRPr lang="en-US" sz="4800">
            <a:latin typeface="Montserrat" panose="00000500000000000000" pitchFamily="2" charset="0"/>
            <a:cs typeface="Mongolian Baiti" panose="03000500000000000000" pitchFamily="66" charset="0"/>
          </a:endParaRPr>
        </a:p>
      </dgm:t>
    </dgm:pt>
    <dgm:pt modelId="{5535AA8C-E106-4AA0-8E45-ECB715603470}" type="sibTrans" cxnId="{336ABE66-BBE6-4564-9AC7-5FF2FFFDEBA8}">
      <dgm:prSet/>
      <dgm:spPr/>
      <dgm:t>
        <a:bodyPr/>
        <a:lstStyle/>
        <a:p>
          <a:endParaRPr lang="en-US" sz="4800">
            <a:latin typeface="Montserrat" panose="00000500000000000000" pitchFamily="2" charset="0"/>
            <a:cs typeface="Mongolian Baiti" panose="03000500000000000000" pitchFamily="66" charset="0"/>
          </a:endParaRPr>
        </a:p>
      </dgm:t>
    </dgm:pt>
    <dgm:pt modelId="{9144B001-558F-4925-A818-2D668B5751C2}" type="pres">
      <dgm:prSet presAssocID="{A471D975-DA69-436B-BD7B-4116FD51B456}" presName="vert0" presStyleCnt="0">
        <dgm:presLayoutVars>
          <dgm:dir/>
          <dgm:animOne val="branch"/>
          <dgm:animLvl val="lvl"/>
        </dgm:presLayoutVars>
      </dgm:prSet>
      <dgm:spPr/>
    </dgm:pt>
    <dgm:pt modelId="{3F90A27D-C163-4C88-B027-D6C8C72A5544}" type="pres">
      <dgm:prSet presAssocID="{E1E4EB36-9EAC-4ADA-B3C2-BD0782246D5D}" presName="thickLine" presStyleLbl="alignNode1" presStyleIdx="0" presStyleCnt="2"/>
      <dgm:spPr/>
    </dgm:pt>
    <dgm:pt modelId="{954B57A3-AE35-4BD9-B204-87863896B097}" type="pres">
      <dgm:prSet presAssocID="{E1E4EB36-9EAC-4ADA-B3C2-BD0782246D5D}" presName="horz1" presStyleCnt="0"/>
      <dgm:spPr/>
    </dgm:pt>
    <dgm:pt modelId="{D8DEE9F9-90FC-42B9-8CAB-31AE839C7865}" type="pres">
      <dgm:prSet presAssocID="{E1E4EB36-9EAC-4ADA-B3C2-BD0782246D5D}" presName="tx1" presStyleLbl="revTx" presStyleIdx="0" presStyleCnt="2"/>
      <dgm:spPr/>
    </dgm:pt>
    <dgm:pt modelId="{2916D6D8-6744-4C99-A882-2E940BEB5C5E}" type="pres">
      <dgm:prSet presAssocID="{E1E4EB36-9EAC-4ADA-B3C2-BD0782246D5D}" presName="vert1" presStyleCnt="0"/>
      <dgm:spPr/>
    </dgm:pt>
    <dgm:pt modelId="{371B8558-A929-4982-87A3-3F37C9F73C54}" type="pres">
      <dgm:prSet presAssocID="{BEABB9F0-7E92-495B-87F9-7810EE7D0F7F}" presName="thickLine" presStyleLbl="alignNode1" presStyleIdx="1" presStyleCnt="2" custLinFactNeighborX="698" custLinFactNeighborY="12500"/>
      <dgm:spPr/>
    </dgm:pt>
    <dgm:pt modelId="{A208573F-DF9E-439A-AB48-A74DFA42DC06}" type="pres">
      <dgm:prSet presAssocID="{BEABB9F0-7E92-495B-87F9-7810EE7D0F7F}" presName="horz1" presStyleCnt="0"/>
      <dgm:spPr/>
    </dgm:pt>
    <dgm:pt modelId="{FF74B7E2-E918-4940-8FD0-6925E637C46D}" type="pres">
      <dgm:prSet presAssocID="{BEABB9F0-7E92-495B-87F9-7810EE7D0F7F}" presName="tx1" presStyleLbl="revTx" presStyleIdx="1" presStyleCnt="2"/>
      <dgm:spPr/>
    </dgm:pt>
    <dgm:pt modelId="{C6157DA5-78FF-4018-B57E-47CE57899383}" type="pres">
      <dgm:prSet presAssocID="{BEABB9F0-7E92-495B-87F9-7810EE7D0F7F}" presName="vert1" presStyleCnt="0"/>
      <dgm:spPr/>
    </dgm:pt>
  </dgm:ptLst>
  <dgm:cxnLst>
    <dgm:cxn modelId="{336ABE66-BBE6-4564-9AC7-5FF2FFFDEBA8}" srcId="{A471D975-DA69-436B-BD7B-4116FD51B456}" destId="{BEABB9F0-7E92-495B-87F9-7810EE7D0F7F}" srcOrd="1" destOrd="0" parTransId="{5A43FF9C-565D-4D27-89EC-7FAF402367BB}" sibTransId="{5535AA8C-E106-4AA0-8E45-ECB715603470}"/>
    <dgm:cxn modelId="{85AAAB48-1FC1-4042-B5FC-91587FF51202}" type="presOf" srcId="{A471D975-DA69-436B-BD7B-4116FD51B456}" destId="{9144B001-558F-4925-A818-2D668B5751C2}" srcOrd="0" destOrd="0" presId="urn:microsoft.com/office/officeart/2008/layout/LinedList"/>
    <dgm:cxn modelId="{04B7C788-2B17-4E73-9D0C-DC5FBD29D049}" srcId="{A471D975-DA69-436B-BD7B-4116FD51B456}" destId="{E1E4EB36-9EAC-4ADA-B3C2-BD0782246D5D}" srcOrd="0" destOrd="0" parTransId="{CDEB214B-563D-4351-8AD9-BB49A450354F}" sibTransId="{37352B69-F439-41EB-B9FA-4481A7D74A89}"/>
    <dgm:cxn modelId="{6845F4CD-A2D2-432F-B67F-4CBE5F09FEBC}" type="presOf" srcId="{E1E4EB36-9EAC-4ADA-B3C2-BD0782246D5D}" destId="{D8DEE9F9-90FC-42B9-8CAB-31AE839C7865}" srcOrd="0" destOrd="0" presId="urn:microsoft.com/office/officeart/2008/layout/LinedList"/>
    <dgm:cxn modelId="{3BC33AD3-2CFC-45CA-8373-CB2C3529DBB1}" type="presOf" srcId="{BEABB9F0-7E92-495B-87F9-7810EE7D0F7F}" destId="{FF74B7E2-E918-4940-8FD0-6925E637C46D}" srcOrd="0" destOrd="0" presId="urn:microsoft.com/office/officeart/2008/layout/LinedList"/>
    <dgm:cxn modelId="{9E8D85C8-2D68-49A9-B4E6-E457A9ACA092}" type="presParOf" srcId="{9144B001-558F-4925-A818-2D668B5751C2}" destId="{3F90A27D-C163-4C88-B027-D6C8C72A5544}" srcOrd="0" destOrd="0" presId="urn:microsoft.com/office/officeart/2008/layout/LinedList"/>
    <dgm:cxn modelId="{FB640137-E3C5-4AE2-BD6C-AE5E04B0D1B2}" type="presParOf" srcId="{9144B001-558F-4925-A818-2D668B5751C2}" destId="{954B57A3-AE35-4BD9-B204-87863896B097}" srcOrd="1" destOrd="0" presId="urn:microsoft.com/office/officeart/2008/layout/LinedList"/>
    <dgm:cxn modelId="{5A2ACB6A-406A-486D-8EFE-449ACEDC3CA9}" type="presParOf" srcId="{954B57A3-AE35-4BD9-B204-87863896B097}" destId="{D8DEE9F9-90FC-42B9-8CAB-31AE839C7865}" srcOrd="0" destOrd="0" presId="urn:microsoft.com/office/officeart/2008/layout/LinedList"/>
    <dgm:cxn modelId="{34000E78-479F-4B7B-9F51-95D6BB79F589}" type="presParOf" srcId="{954B57A3-AE35-4BD9-B204-87863896B097}" destId="{2916D6D8-6744-4C99-A882-2E940BEB5C5E}" srcOrd="1" destOrd="0" presId="urn:microsoft.com/office/officeart/2008/layout/LinedList"/>
    <dgm:cxn modelId="{1524A4C0-143E-49BA-AA15-6FC0D5ADCAEF}" type="presParOf" srcId="{9144B001-558F-4925-A818-2D668B5751C2}" destId="{371B8558-A929-4982-87A3-3F37C9F73C54}" srcOrd="2" destOrd="0" presId="urn:microsoft.com/office/officeart/2008/layout/LinedList"/>
    <dgm:cxn modelId="{3EE6A62B-6D93-4838-BC3E-8983A6FD54CD}" type="presParOf" srcId="{9144B001-558F-4925-A818-2D668B5751C2}" destId="{A208573F-DF9E-439A-AB48-A74DFA42DC06}" srcOrd="3" destOrd="0" presId="urn:microsoft.com/office/officeart/2008/layout/LinedList"/>
    <dgm:cxn modelId="{C18E11AE-9512-4E0A-8BB8-86D35F8DB26A}" type="presParOf" srcId="{A208573F-DF9E-439A-AB48-A74DFA42DC06}" destId="{FF74B7E2-E918-4940-8FD0-6925E637C46D}" srcOrd="0" destOrd="0" presId="urn:microsoft.com/office/officeart/2008/layout/LinedList"/>
    <dgm:cxn modelId="{53341D3E-B33C-4ACC-B905-F2F0D233F64B}" type="presParOf" srcId="{A208573F-DF9E-439A-AB48-A74DFA42DC06}" destId="{C6157DA5-78FF-4018-B57E-47CE57899383}"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71D975-DA69-436B-BD7B-4116FD51B45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DD07408-8D46-40EF-BD47-57C424CD552D}">
      <dgm:prSet/>
      <dgm:spPr/>
      <dgm:t>
        <a:bodyPr/>
        <a:lstStyle/>
        <a:p>
          <a:r>
            <a:rPr lang="fr-CD" dirty="0">
              <a:latin typeface="Montserrat" panose="00000500000000000000" pitchFamily="2" charset="0"/>
            </a:rPr>
            <a:t>Usurpation d’identité via LinkedIn</a:t>
          </a:r>
          <a:endParaRPr lang="fr-BJ" dirty="0">
            <a:latin typeface="Montserrat" panose="00000500000000000000" pitchFamily="2" charset="0"/>
          </a:endParaRPr>
        </a:p>
      </dgm:t>
    </dgm:pt>
    <dgm:pt modelId="{8118F598-E6A4-4D80-85D4-9D27B33F2938}" type="parTrans" cxnId="{CA08921A-FC6A-401B-A711-88F9AEC738A7}">
      <dgm:prSet/>
      <dgm:spPr/>
      <dgm:t>
        <a:bodyPr/>
        <a:lstStyle/>
        <a:p>
          <a:endParaRPr lang="fr-BJ"/>
        </a:p>
      </dgm:t>
    </dgm:pt>
    <dgm:pt modelId="{37ECE058-301D-4888-9E1C-934EC20EBABA}" type="sibTrans" cxnId="{CA08921A-FC6A-401B-A711-88F9AEC738A7}">
      <dgm:prSet/>
      <dgm:spPr/>
      <dgm:t>
        <a:bodyPr/>
        <a:lstStyle/>
        <a:p>
          <a:endParaRPr lang="fr-BJ"/>
        </a:p>
      </dgm:t>
    </dgm:pt>
    <dgm:pt modelId="{63B87D03-25FF-4013-9586-00E2E485165D}">
      <dgm:prSet/>
      <dgm:spPr/>
      <dgm:t>
        <a:bodyPr/>
        <a:lstStyle/>
        <a:p>
          <a:r>
            <a:rPr lang="fr-FR" dirty="0">
              <a:latin typeface="Montserrat" panose="00000500000000000000" pitchFamily="2" charset="0"/>
            </a:rPr>
            <a:t>Ransomware via pièce jointe piégée</a:t>
          </a:r>
          <a:endParaRPr lang="fr-BJ" dirty="0">
            <a:latin typeface="Montserrat" panose="00000500000000000000" pitchFamily="2" charset="0"/>
          </a:endParaRPr>
        </a:p>
      </dgm:t>
    </dgm:pt>
    <dgm:pt modelId="{C8FFA01D-7D0A-4564-88DF-7943F6D70E72}" type="parTrans" cxnId="{6B645420-BC37-43A3-B5D9-3740FE408A92}">
      <dgm:prSet/>
      <dgm:spPr/>
      <dgm:t>
        <a:bodyPr/>
        <a:lstStyle/>
        <a:p>
          <a:endParaRPr lang="fr-BJ"/>
        </a:p>
      </dgm:t>
    </dgm:pt>
    <dgm:pt modelId="{C33323A4-28FA-4EEF-9B27-176B8BC7915B}" type="sibTrans" cxnId="{6B645420-BC37-43A3-B5D9-3740FE408A92}">
      <dgm:prSet/>
      <dgm:spPr/>
      <dgm:t>
        <a:bodyPr/>
        <a:lstStyle/>
        <a:p>
          <a:endParaRPr lang="fr-BJ"/>
        </a:p>
      </dgm:t>
    </dgm:pt>
    <dgm:pt modelId="{277E7C70-A3EB-45FB-8E54-67300A566EA3}">
      <dgm:prSet/>
      <dgm:spPr/>
      <dgm:t>
        <a:bodyPr/>
        <a:lstStyle/>
        <a:p>
          <a:r>
            <a:rPr lang="fr-FR" dirty="0">
              <a:latin typeface="Montserrat" panose="00000500000000000000" pitchFamily="2" charset="0"/>
            </a:rPr>
            <a:t>Intrusion via mot de passe réutilisé</a:t>
          </a:r>
          <a:endParaRPr lang="fr-BJ" dirty="0">
            <a:latin typeface="Montserrat" panose="00000500000000000000" pitchFamily="2" charset="0"/>
          </a:endParaRPr>
        </a:p>
      </dgm:t>
    </dgm:pt>
    <dgm:pt modelId="{3C2B064B-7809-40FE-8A37-78FC1172E712}" type="parTrans" cxnId="{D6E90283-9310-499B-8A5B-BEE3468CB399}">
      <dgm:prSet/>
      <dgm:spPr/>
      <dgm:t>
        <a:bodyPr/>
        <a:lstStyle/>
        <a:p>
          <a:endParaRPr lang="fr-BJ"/>
        </a:p>
      </dgm:t>
    </dgm:pt>
    <dgm:pt modelId="{DC45D1CB-3810-45AF-9BB4-F832586C82EC}" type="sibTrans" cxnId="{D6E90283-9310-499B-8A5B-BEE3468CB399}">
      <dgm:prSet/>
      <dgm:spPr/>
      <dgm:t>
        <a:bodyPr/>
        <a:lstStyle/>
        <a:p>
          <a:endParaRPr lang="fr-BJ"/>
        </a:p>
      </dgm:t>
    </dgm:pt>
    <dgm:pt modelId="{FCE31F70-BCCF-429A-8C6A-00E71912998B}" type="pres">
      <dgm:prSet presAssocID="{A471D975-DA69-436B-BD7B-4116FD51B456}" presName="hierChild1" presStyleCnt="0">
        <dgm:presLayoutVars>
          <dgm:chPref val="1"/>
          <dgm:dir/>
          <dgm:animOne val="branch"/>
          <dgm:animLvl val="lvl"/>
          <dgm:resizeHandles/>
        </dgm:presLayoutVars>
      </dgm:prSet>
      <dgm:spPr/>
    </dgm:pt>
    <dgm:pt modelId="{6E1520E9-D351-4B95-8D42-C867A8D91760}" type="pres">
      <dgm:prSet presAssocID="{3DD07408-8D46-40EF-BD47-57C424CD552D}" presName="hierRoot1" presStyleCnt="0"/>
      <dgm:spPr/>
    </dgm:pt>
    <dgm:pt modelId="{887DD1E9-A7BE-4BDA-8945-D21CC43F1897}" type="pres">
      <dgm:prSet presAssocID="{3DD07408-8D46-40EF-BD47-57C424CD552D}" presName="composite" presStyleCnt="0"/>
      <dgm:spPr/>
    </dgm:pt>
    <dgm:pt modelId="{ED9FDD81-EEA5-4909-BE62-F4C31D670C43}" type="pres">
      <dgm:prSet presAssocID="{3DD07408-8D46-40EF-BD47-57C424CD552D}" presName="background" presStyleLbl="node0" presStyleIdx="0" presStyleCnt="3"/>
      <dgm:spPr/>
    </dgm:pt>
    <dgm:pt modelId="{DC44227F-5F70-4CDA-95F3-6FD23AD95D66}" type="pres">
      <dgm:prSet presAssocID="{3DD07408-8D46-40EF-BD47-57C424CD552D}" presName="text" presStyleLbl="fgAcc0" presStyleIdx="0" presStyleCnt="3" custLinFactY="-16902" custLinFactNeighborX="-7566" custLinFactNeighborY="-100000">
        <dgm:presLayoutVars>
          <dgm:chPref val="3"/>
        </dgm:presLayoutVars>
      </dgm:prSet>
      <dgm:spPr/>
    </dgm:pt>
    <dgm:pt modelId="{D10060DD-BEEF-46DF-B144-C321190F38B1}" type="pres">
      <dgm:prSet presAssocID="{3DD07408-8D46-40EF-BD47-57C424CD552D}" presName="hierChild2" presStyleCnt="0"/>
      <dgm:spPr/>
    </dgm:pt>
    <dgm:pt modelId="{BEE9EEA2-D643-43B6-8A85-1175D7E9FE41}" type="pres">
      <dgm:prSet presAssocID="{63B87D03-25FF-4013-9586-00E2E485165D}" presName="hierRoot1" presStyleCnt="0"/>
      <dgm:spPr/>
    </dgm:pt>
    <dgm:pt modelId="{E29C20D5-398C-4A07-81A7-04B81E0D62B9}" type="pres">
      <dgm:prSet presAssocID="{63B87D03-25FF-4013-9586-00E2E485165D}" presName="composite" presStyleCnt="0"/>
      <dgm:spPr/>
    </dgm:pt>
    <dgm:pt modelId="{00F3F6C7-FFBF-4A06-9DDA-A3B2EA6962AE}" type="pres">
      <dgm:prSet presAssocID="{63B87D03-25FF-4013-9586-00E2E485165D}" presName="background" presStyleLbl="node0" presStyleIdx="1" presStyleCnt="3"/>
      <dgm:spPr/>
    </dgm:pt>
    <dgm:pt modelId="{0B171C7C-85C2-4C77-8EBA-61B8D9433B21}" type="pres">
      <dgm:prSet presAssocID="{63B87D03-25FF-4013-9586-00E2E485165D}" presName="text" presStyleLbl="fgAcc0" presStyleIdx="1" presStyleCnt="3" custLinFactNeighborX="3487" custLinFactNeighborY="58312">
        <dgm:presLayoutVars>
          <dgm:chPref val="3"/>
        </dgm:presLayoutVars>
      </dgm:prSet>
      <dgm:spPr/>
    </dgm:pt>
    <dgm:pt modelId="{CFEED0C6-0F15-4049-BFE3-0F9304BDAEC4}" type="pres">
      <dgm:prSet presAssocID="{63B87D03-25FF-4013-9586-00E2E485165D}" presName="hierChild2" presStyleCnt="0"/>
      <dgm:spPr/>
    </dgm:pt>
    <dgm:pt modelId="{6D8432C5-087D-4FE5-9F05-22F2032054BA}" type="pres">
      <dgm:prSet presAssocID="{277E7C70-A3EB-45FB-8E54-67300A566EA3}" presName="hierRoot1" presStyleCnt="0"/>
      <dgm:spPr/>
    </dgm:pt>
    <dgm:pt modelId="{133AF862-E1B0-4BAC-AF4B-E9CEC886AD8A}" type="pres">
      <dgm:prSet presAssocID="{277E7C70-A3EB-45FB-8E54-67300A566EA3}" presName="composite" presStyleCnt="0"/>
      <dgm:spPr/>
    </dgm:pt>
    <dgm:pt modelId="{6EC915B3-A8CC-4507-B87D-D6BDB34DEF28}" type="pres">
      <dgm:prSet presAssocID="{277E7C70-A3EB-45FB-8E54-67300A566EA3}" presName="background" presStyleLbl="node0" presStyleIdx="2" presStyleCnt="3"/>
      <dgm:spPr/>
    </dgm:pt>
    <dgm:pt modelId="{0C71BDC0-5FD4-42B3-AD73-E32583D59F21}" type="pres">
      <dgm:prSet presAssocID="{277E7C70-A3EB-45FB-8E54-67300A566EA3}" presName="text" presStyleLbl="fgAcc0" presStyleIdx="2" presStyleCnt="3" custLinFactY="-16902" custLinFactNeighborX="-7566" custLinFactNeighborY="-100000">
        <dgm:presLayoutVars>
          <dgm:chPref val="3"/>
        </dgm:presLayoutVars>
      </dgm:prSet>
      <dgm:spPr/>
    </dgm:pt>
    <dgm:pt modelId="{84D3578F-0BBB-4FE1-9DE7-9469FF3643D4}" type="pres">
      <dgm:prSet presAssocID="{277E7C70-A3EB-45FB-8E54-67300A566EA3}" presName="hierChild2" presStyleCnt="0"/>
      <dgm:spPr/>
    </dgm:pt>
  </dgm:ptLst>
  <dgm:cxnLst>
    <dgm:cxn modelId="{CA08921A-FC6A-401B-A711-88F9AEC738A7}" srcId="{A471D975-DA69-436B-BD7B-4116FD51B456}" destId="{3DD07408-8D46-40EF-BD47-57C424CD552D}" srcOrd="0" destOrd="0" parTransId="{8118F598-E6A4-4D80-85D4-9D27B33F2938}" sibTransId="{37ECE058-301D-4888-9E1C-934EC20EBABA}"/>
    <dgm:cxn modelId="{6B645420-BC37-43A3-B5D9-3740FE408A92}" srcId="{A471D975-DA69-436B-BD7B-4116FD51B456}" destId="{63B87D03-25FF-4013-9586-00E2E485165D}" srcOrd="1" destOrd="0" parTransId="{C8FFA01D-7D0A-4564-88DF-7943F6D70E72}" sibTransId="{C33323A4-28FA-4EEF-9B27-176B8BC7915B}"/>
    <dgm:cxn modelId="{15A5A378-0D0E-45A2-B97E-9E146F6CA89B}" type="presOf" srcId="{63B87D03-25FF-4013-9586-00E2E485165D}" destId="{0B171C7C-85C2-4C77-8EBA-61B8D9433B21}" srcOrd="0" destOrd="0" presId="urn:microsoft.com/office/officeart/2005/8/layout/hierarchy1"/>
    <dgm:cxn modelId="{41BB7C7C-95FB-4D74-B028-75414C50DB13}" type="presOf" srcId="{A471D975-DA69-436B-BD7B-4116FD51B456}" destId="{FCE31F70-BCCF-429A-8C6A-00E71912998B}" srcOrd="0" destOrd="0" presId="urn:microsoft.com/office/officeart/2005/8/layout/hierarchy1"/>
    <dgm:cxn modelId="{D6E90283-9310-499B-8A5B-BEE3468CB399}" srcId="{A471D975-DA69-436B-BD7B-4116FD51B456}" destId="{277E7C70-A3EB-45FB-8E54-67300A566EA3}" srcOrd="2" destOrd="0" parTransId="{3C2B064B-7809-40FE-8A37-78FC1172E712}" sibTransId="{DC45D1CB-3810-45AF-9BB4-F832586C82EC}"/>
    <dgm:cxn modelId="{B9203AE7-D6B4-4EA9-B2BB-B750CFB78E05}" type="presOf" srcId="{277E7C70-A3EB-45FB-8E54-67300A566EA3}" destId="{0C71BDC0-5FD4-42B3-AD73-E32583D59F21}" srcOrd="0" destOrd="0" presId="urn:microsoft.com/office/officeart/2005/8/layout/hierarchy1"/>
    <dgm:cxn modelId="{063464EE-2050-4FF4-B61C-06A2079B92B7}" type="presOf" srcId="{3DD07408-8D46-40EF-BD47-57C424CD552D}" destId="{DC44227F-5F70-4CDA-95F3-6FD23AD95D66}" srcOrd="0" destOrd="0" presId="urn:microsoft.com/office/officeart/2005/8/layout/hierarchy1"/>
    <dgm:cxn modelId="{58A63280-D0A7-4634-9046-E26F2A3BC665}" type="presParOf" srcId="{FCE31F70-BCCF-429A-8C6A-00E71912998B}" destId="{6E1520E9-D351-4B95-8D42-C867A8D91760}" srcOrd="0" destOrd="0" presId="urn:microsoft.com/office/officeart/2005/8/layout/hierarchy1"/>
    <dgm:cxn modelId="{57FF286C-0DEC-4168-8270-CF46B9BF705C}" type="presParOf" srcId="{6E1520E9-D351-4B95-8D42-C867A8D91760}" destId="{887DD1E9-A7BE-4BDA-8945-D21CC43F1897}" srcOrd="0" destOrd="0" presId="urn:microsoft.com/office/officeart/2005/8/layout/hierarchy1"/>
    <dgm:cxn modelId="{8192A343-BA7C-4B52-B230-1620605239E5}" type="presParOf" srcId="{887DD1E9-A7BE-4BDA-8945-D21CC43F1897}" destId="{ED9FDD81-EEA5-4909-BE62-F4C31D670C43}" srcOrd="0" destOrd="0" presId="urn:microsoft.com/office/officeart/2005/8/layout/hierarchy1"/>
    <dgm:cxn modelId="{15BE4964-A63F-4F50-8EB9-E2D8C54FF2F4}" type="presParOf" srcId="{887DD1E9-A7BE-4BDA-8945-D21CC43F1897}" destId="{DC44227F-5F70-4CDA-95F3-6FD23AD95D66}" srcOrd="1" destOrd="0" presId="urn:microsoft.com/office/officeart/2005/8/layout/hierarchy1"/>
    <dgm:cxn modelId="{F581451A-7903-4009-AE9C-E6BCDDD5A604}" type="presParOf" srcId="{6E1520E9-D351-4B95-8D42-C867A8D91760}" destId="{D10060DD-BEEF-46DF-B144-C321190F38B1}" srcOrd="1" destOrd="0" presId="urn:microsoft.com/office/officeart/2005/8/layout/hierarchy1"/>
    <dgm:cxn modelId="{A31A553F-DD12-4152-9E80-4708D8101540}" type="presParOf" srcId="{FCE31F70-BCCF-429A-8C6A-00E71912998B}" destId="{BEE9EEA2-D643-43B6-8A85-1175D7E9FE41}" srcOrd="1" destOrd="0" presId="urn:microsoft.com/office/officeart/2005/8/layout/hierarchy1"/>
    <dgm:cxn modelId="{7F1F0A72-0921-4AA4-A035-6416636BF8B0}" type="presParOf" srcId="{BEE9EEA2-D643-43B6-8A85-1175D7E9FE41}" destId="{E29C20D5-398C-4A07-81A7-04B81E0D62B9}" srcOrd="0" destOrd="0" presId="urn:microsoft.com/office/officeart/2005/8/layout/hierarchy1"/>
    <dgm:cxn modelId="{81F7A005-758B-4AA6-8130-8F6F6FA281E0}" type="presParOf" srcId="{E29C20D5-398C-4A07-81A7-04B81E0D62B9}" destId="{00F3F6C7-FFBF-4A06-9DDA-A3B2EA6962AE}" srcOrd="0" destOrd="0" presId="urn:microsoft.com/office/officeart/2005/8/layout/hierarchy1"/>
    <dgm:cxn modelId="{03D5767C-BE86-4668-A39C-F47D2D7D5FDE}" type="presParOf" srcId="{E29C20D5-398C-4A07-81A7-04B81E0D62B9}" destId="{0B171C7C-85C2-4C77-8EBA-61B8D9433B21}" srcOrd="1" destOrd="0" presId="urn:microsoft.com/office/officeart/2005/8/layout/hierarchy1"/>
    <dgm:cxn modelId="{13082020-E5D5-45D6-8C78-F1411462F14A}" type="presParOf" srcId="{BEE9EEA2-D643-43B6-8A85-1175D7E9FE41}" destId="{CFEED0C6-0F15-4049-BFE3-0F9304BDAEC4}" srcOrd="1" destOrd="0" presId="urn:microsoft.com/office/officeart/2005/8/layout/hierarchy1"/>
    <dgm:cxn modelId="{F937E330-50C8-470F-8173-AD0561FBEF8C}" type="presParOf" srcId="{FCE31F70-BCCF-429A-8C6A-00E71912998B}" destId="{6D8432C5-087D-4FE5-9F05-22F2032054BA}" srcOrd="2" destOrd="0" presId="urn:microsoft.com/office/officeart/2005/8/layout/hierarchy1"/>
    <dgm:cxn modelId="{E3CF4963-9486-439B-8A43-1C1BF69D9F2A}" type="presParOf" srcId="{6D8432C5-087D-4FE5-9F05-22F2032054BA}" destId="{133AF862-E1B0-4BAC-AF4B-E9CEC886AD8A}" srcOrd="0" destOrd="0" presId="urn:microsoft.com/office/officeart/2005/8/layout/hierarchy1"/>
    <dgm:cxn modelId="{3682B00F-47B2-4F27-B6CB-FD779B7FEAC4}" type="presParOf" srcId="{133AF862-E1B0-4BAC-AF4B-E9CEC886AD8A}" destId="{6EC915B3-A8CC-4507-B87D-D6BDB34DEF28}" srcOrd="0" destOrd="0" presId="urn:microsoft.com/office/officeart/2005/8/layout/hierarchy1"/>
    <dgm:cxn modelId="{257B56E4-0C24-4976-9E42-331E729B1C33}" type="presParOf" srcId="{133AF862-E1B0-4BAC-AF4B-E9CEC886AD8A}" destId="{0C71BDC0-5FD4-42B3-AD73-E32583D59F21}" srcOrd="1" destOrd="0" presId="urn:microsoft.com/office/officeart/2005/8/layout/hierarchy1"/>
    <dgm:cxn modelId="{4646AAF7-067D-4CCF-9CAB-DD1E34F32B0C}" type="presParOf" srcId="{6D8432C5-087D-4FE5-9F05-22F2032054BA}" destId="{84D3578F-0BBB-4FE1-9DE7-9469FF3643D4}"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71D975-DA69-436B-BD7B-4116FD51B45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64D6845-3A44-4E69-AE40-BAEC1D8E93C0}">
      <dgm:prSet/>
      <dgm:spPr/>
      <dgm:t>
        <a:bodyPr/>
        <a:lstStyle/>
        <a:p>
          <a:pPr>
            <a:buSzPts val="1000"/>
            <a:buFont typeface="Symbol" panose="05050102010706020507" pitchFamily="18" charset="2"/>
            <a:buChar char=""/>
          </a:pPr>
          <a:r>
            <a:rPr lang="fr-BJ" dirty="0">
              <a:latin typeface="Montserrat" panose="00000500000000000000" pitchFamily="2" charset="0"/>
            </a:rPr>
            <a:t>Politique de sécurité claire</a:t>
          </a:r>
        </a:p>
      </dgm:t>
    </dgm:pt>
    <dgm:pt modelId="{8DEA0C2C-3237-42C6-9311-94E9848BE23E}" type="parTrans" cxnId="{38EB0016-5634-482D-AA84-B2DA411CF843}">
      <dgm:prSet/>
      <dgm:spPr/>
      <dgm:t>
        <a:bodyPr/>
        <a:lstStyle/>
        <a:p>
          <a:endParaRPr lang="fr-BJ"/>
        </a:p>
      </dgm:t>
    </dgm:pt>
    <dgm:pt modelId="{8649C627-DBC3-4ED5-AC31-4BBF3536FD0A}" type="sibTrans" cxnId="{38EB0016-5634-482D-AA84-B2DA411CF843}">
      <dgm:prSet/>
      <dgm:spPr/>
      <dgm:t>
        <a:bodyPr/>
        <a:lstStyle/>
        <a:p>
          <a:endParaRPr lang="fr-BJ"/>
        </a:p>
      </dgm:t>
    </dgm:pt>
    <dgm:pt modelId="{C3DDDD08-E173-4DCF-AF39-495EB725C1C0}">
      <dgm:prSet/>
      <dgm:spPr/>
      <dgm:t>
        <a:bodyPr/>
        <a:lstStyle/>
        <a:p>
          <a:pPr>
            <a:buSzPts val="1000"/>
            <a:buFont typeface="Symbol" panose="05050102010706020507" pitchFamily="18" charset="2"/>
            <a:buChar char=""/>
          </a:pPr>
          <a:r>
            <a:rPr lang="fr-BJ" dirty="0">
              <a:latin typeface="Montserrat" panose="00000500000000000000" pitchFamily="2" charset="0"/>
            </a:rPr>
            <a:t>Formation continue des équipes</a:t>
          </a:r>
        </a:p>
      </dgm:t>
    </dgm:pt>
    <dgm:pt modelId="{F8C4E4F5-7AB6-4DFD-BAA7-2C337857BBC4}" type="parTrans" cxnId="{06F95CFE-7D77-4480-8F19-8268DC856911}">
      <dgm:prSet/>
      <dgm:spPr/>
      <dgm:t>
        <a:bodyPr/>
        <a:lstStyle/>
        <a:p>
          <a:endParaRPr lang="fr-BJ"/>
        </a:p>
      </dgm:t>
    </dgm:pt>
    <dgm:pt modelId="{82FD75D1-4AD8-4DDF-8A7D-4805EDEC3EE8}" type="sibTrans" cxnId="{06F95CFE-7D77-4480-8F19-8268DC856911}">
      <dgm:prSet/>
      <dgm:spPr/>
      <dgm:t>
        <a:bodyPr/>
        <a:lstStyle/>
        <a:p>
          <a:endParaRPr lang="fr-BJ"/>
        </a:p>
      </dgm:t>
    </dgm:pt>
    <dgm:pt modelId="{85012451-3811-4460-8144-224D0127B4DF}">
      <dgm:prSet/>
      <dgm:spPr/>
      <dgm:t>
        <a:bodyPr/>
        <a:lstStyle/>
        <a:p>
          <a:pPr>
            <a:buSzPts val="1000"/>
            <a:buFont typeface="Symbol" panose="05050102010706020507" pitchFamily="18" charset="2"/>
            <a:buChar char=""/>
          </a:pPr>
          <a:r>
            <a:rPr lang="fr-BJ" dirty="0">
              <a:latin typeface="Montserrat" panose="00000500000000000000" pitchFamily="2" charset="0"/>
            </a:rPr>
            <a:t>Audit régulier de la surface d’exposition</a:t>
          </a:r>
        </a:p>
      </dgm:t>
    </dgm:pt>
    <dgm:pt modelId="{9C03C561-0E92-4E2E-97FA-28AF7553CADE}" type="parTrans" cxnId="{23B12494-F9F8-4963-9AA2-CF4C12994A8B}">
      <dgm:prSet/>
      <dgm:spPr/>
      <dgm:t>
        <a:bodyPr/>
        <a:lstStyle/>
        <a:p>
          <a:endParaRPr lang="fr-BJ"/>
        </a:p>
      </dgm:t>
    </dgm:pt>
    <dgm:pt modelId="{C5C2C854-9541-4E48-998D-C87B80B8F255}" type="sibTrans" cxnId="{23B12494-F9F8-4963-9AA2-CF4C12994A8B}">
      <dgm:prSet/>
      <dgm:spPr/>
      <dgm:t>
        <a:bodyPr/>
        <a:lstStyle/>
        <a:p>
          <a:endParaRPr lang="fr-BJ"/>
        </a:p>
      </dgm:t>
    </dgm:pt>
    <dgm:pt modelId="{3F7D88A4-D3E2-4C1F-9E74-86814F192964}">
      <dgm:prSet/>
      <dgm:spPr/>
      <dgm:t>
        <a:bodyPr/>
        <a:lstStyle/>
        <a:p>
          <a:pPr>
            <a:buSzPts val="1000"/>
            <a:buFont typeface="Symbol" panose="05050102010706020507" pitchFamily="18" charset="2"/>
            <a:buChar char=""/>
          </a:pPr>
          <a:r>
            <a:rPr lang="fr-BJ" dirty="0">
              <a:latin typeface="Montserrat" panose="00000500000000000000" pitchFamily="2" charset="0"/>
            </a:rPr>
            <a:t>Gestion des accès et des droits</a:t>
          </a:r>
        </a:p>
      </dgm:t>
    </dgm:pt>
    <dgm:pt modelId="{0DBC7E18-68CB-4D1A-A0A0-F88D3F6551EF}" type="parTrans" cxnId="{AFD13C86-8033-451B-ABC5-AA7761765AA1}">
      <dgm:prSet/>
      <dgm:spPr/>
      <dgm:t>
        <a:bodyPr/>
        <a:lstStyle/>
        <a:p>
          <a:endParaRPr lang="fr-BJ"/>
        </a:p>
      </dgm:t>
    </dgm:pt>
    <dgm:pt modelId="{C144B488-1988-4E61-BFA0-AA71D76665B9}" type="sibTrans" cxnId="{AFD13C86-8033-451B-ABC5-AA7761765AA1}">
      <dgm:prSet/>
      <dgm:spPr/>
      <dgm:t>
        <a:bodyPr/>
        <a:lstStyle/>
        <a:p>
          <a:endParaRPr lang="fr-BJ"/>
        </a:p>
      </dgm:t>
    </dgm:pt>
    <dgm:pt modelId="{F25336D6-03A6-4D41-9A3A-A9BA2763E591}">
      <dgm:prSet/>
      <dgm:spPr/>
      <dgm:t>
        <a:bodyPr/>
        <a:lstStyle/>
        <a:p>
          <a:pPr>
            <a:buSzPts val="1000"/>
            <a:buFont typeface="Symbol" panose="05050102010706020507" pitchFamily="18" charset="2"/>
            <a:buChar char=""/>
          </a:pPr>
          <a:r>
            <a:rPr lang="fr-BJ" dirty="0">
              <a:latin typeface="Montserrat" panose="00000500000000000000" pitchFamily="2" charset="0"/>
            </a:rPr>
            <a:t>Plan de réponse aux incidents</a:t>
          </a:r>
        </a:p>
      </dgm:t>
    </dgm:pt>
    <dgm:pt modelId="{8C7ADB4B-21F7-46E7-ACE3-AE3D8B429728}" type="parTrans" cxnId="{9B290CA8-CFEB-4717-881C-44229ABD1592}">
      <dgm:prSet/>
      <dgm:spPr/>
      <dgm:t>
        <a:bodyPr/>
        <a:lstStyle/>
        <a:p>
          <a:endParaRPr lang="fr-BJ"/>
        </a:p>
      </dgm:t>
    </dgm:pt>
    <dgm:pt modelId="{D1164C5D-7A51-4508-B92A-519529706E86}" type="sibTrans" cxnId="{9B290CA8-CFEB-4717-881C-44229ABD1592}">
      <dgm:prSet/>
      <dgm:spPr/>
      <dgm:t>
        <a:bodyPr/>
        <a:lstStyle/>
        <a:p>
          <a:endParaRPr lang="fr-BJ"/>
        </a:p>
      </dgm:t>
    </dgm:pt>
    <dgm:pt modelId="{FCE31F70-BCCF-429A-8C6A-00E71912998B}" type="pres">
      <dgm:prSet presAssocID="{A471D975-DA69-436B-BD7B-4116FD51B456}" presName="hierChild1" presStyleCnt="0">
        <dgm:presLayoutVars>
          <dgm:chPref val="1"/>
          <dgm:dir/>
          <dgm:animOne val="branch"/>
          <dgm:animLvl val="lvl"/>
          <dgm:resizeHandles/>
        </dgm:presLayoutVars>
      </dgm:prSet>
      <dgm:spPr/>
    </dgm:pt>
    <dgm:pt modelId="{89FF1C03-C2D7-4739-BFDF-B522A3718F4C}" type="pres">
      <dgm:prSet presAssocID="{564D6845-3A44-4E69-AE40-BAEC1D8E93C0}" presName="hierRoot1" presStyleCnt="0"/>
      <dgm:spPr/>
    </dgm:pt>
    <dgm:pt modelId="{EDB6E0DD-0661-4F27-93B6-7DF97CE9999D}" type="pres">
      <dgm:prSet presAssocID="{564D6845-3A44-4E69-AE40-BAEC1D8E93C0}" presName="composite" presStyleCnt="0"/>
      <dgm:spPr/>
    </dgm:pt>
    <dgm:pt modelId="{955E6E8A-B71D-43E3-A078-9605CDA73E02}" type="pres">
      <dgm:prSet presAssocID="{564D6845-3A44-4E69-AE40-BAEC1D8E93C0}" presName="background" presStyleLbl="node0" presStyleIdx="0" presStyleCnt="5"/>
      <dgm:spPr/>
    </dgm:pt>
    <dgm:pt modelId="{0F380CAA-3AA4-4839-B2AC-B6B11D98C15A}" type="pres">
      <dgm:prSet presAssocID="{564D6845-3A44-4E69-AE40-BAEC1D8E93C0}" presName="text" presStyleLbl="fgAcc0" presStyleIdx="0" presStyleCnt="5" custScaleX="132420" custScaleY="140396" custLinFactY="-100000" custLinFactNeighborX="-3733" custLinFactNeighborY="-132787">
        <dgm:presLayoutVars>
          <dgm:chPref val="3"/>
        </dgm:presLayoutVars>
      </dgm:prSet>
      <dgm:spPr/>
    </dgm:pt>
    <dgm:pt modelId="{DFAC7569-3F4F-44EB-8506-16CA1F38BDFF}" type="pres">
      <dgm:prSet presAssocID="{564D6845-3A44-4E69-AE40-BAEC1D8E93C0}" presName="hierChild2" presStyleCnt="0"/>
      <dgm:spPr/>
    </dgm:pt>
    <dgm:pt modelId="{34F8E96E-9419-468C-99B0-641CC34A880E}" type="pres">
      <dgm:prSet presAssocID="{C3DDDD08-E173-4DCF-AF39-495EB725C1C0}" presName="hierRoot1" presStyleCnt="0"/>
      <dgm:spPr/>
    </dgm:pt>
    <dgm:pt modelId="{34592771-1A13-4A41-AA76-FD3F1C641CBC}" type="pres">
      <dgm:prSet presAssocID="{C3DDDD08-E173-4DCF-AF39-495EB725C1C0}" presName="composite" presStyleCnt="0"/>
      <dgm:spPr/>
    </dgm:pt>
    <dgm:pt modelId="{0E54B9FF-0601-40FF-A5A9-35E7128395F9}" type="pres">
      <dgm:prSet presAssocID="{C3DDDD08-E173-4DCF-AF39-495EB725C1C0}" presName="background" presStyleLbl="node0" presStyleIdx="1" presStyleCnt="5"/>
      <dgm:spPr/>
    </dgm:pt>
    <dgm:pt modelId="{1AAD0BFD-226D-41F0-AF80-80F5F2D11693}" type="pres">
      <dgm:prSet presAssocID="{C3DDDD08-E173-4DCF-AF39-495EB725C1C0}" presName="text" presStyleLbl="fgAcc0" presStyleIdx="1" presStyleCnt="5" custScaleX="156883" custScaleY="132808" custLinFactNeighborX="-19474" custLinFactNeighborY="3042">
        <dgm:presLayoutVars>
          <dgm:chPref val="3"/>
        </dgm:presLayoutVars>
      </dgm:prSet>
      <dgm:spPr/>
    </dgm:pt>
    <dgm:pt modelId="{0275BE8C-1DF3-401B-AF9C-B682D58A6F57}" type="pres">
      <dgm:prSet presAssocID="{C3DDDD08-E173-4DCF-AF39-495EB725C1C0}" presName="hierChild2" presStyleCnt="0"/>
      <dgm:spPr/>
    </dgm:pt>
    <dgm:pt modelId="{BEA60DA5-0402-4E27-BBFD-938881A6F761}" type="pres">
      <dgm:prSet presAssocID="{85012451-3811-4460-8144-224D0127B4DF}" presName="hierRoot1" presStyleCnt="0"/>
      <dgm:spPr/>
    </dgm:pt>
    <dgm:pt modelId="{E82CB02D-B49C-4834-809A-B8A18F711703}" type="pres">
      <dgm:prSet presAssocID="{85012451-3811-4460-8144-224D0127B4DF}" presName="composite" presStyleCnt="0"/>
      <dgm:spPr/>
    </dgm:pt>
    <dgm:pt modelId="{16C9FD00-8A59-4FED-BBE1-7F36FCD54DE0}" type="pres">
      <dgm:prSet presAssocID="{85012451-3811-4460-8144-224D0127B4DF}" presName="background" presStyleLbl="node0" presStyleIdx="2" presStyleCnt="5"/>
      <dgm:spPr/>
    </dgm:pt>
    <dgm:pt modelId="{7281CD75-1CB0-4387-80F2-44DDF17C5484}" type="pres">
      <dgm:prSet presAssocID="{85012451-3811-4460-8144-224D0127B4DF}" presName="text" presStyleLbl="fgAcc0" presStyleIdx="2" presStyleCnt="5" custLinFactY="100000" custLinFactNeighborX="16712" custLinFactNeighborY="103980">
        <dgm:presLayoutVars>
          <dgm:chPref val="3"/>
        </dgm:presLayoutVars>
      </dgm:prSet>
      <dgm:spPr/>
    </dgm:pt>
    <dgm:pt modelId="{36B4346E-C304-4C09-9F77-390E763CB6CA}" type="pres">
      <dgm:prSet presAssocID="{85012451-3811-4460-8144-224D0127B4DF}" presName="hierChild2" presStyleCnt="0"/>
      <dgm:spPr/>
    </dgm:pt>
    <dgm:pt modelId="{EBAC6C94-3748-4AE3-8355-2714A72FF01B}" type="pres">
      <dgm:prSet presAssocID="{3F7D88A4-D3E2-4C1F-9E74-86814F192964}" presName="hierRoot1" presStyleCnt="0"/>
      <dgm:spPr/>
    </dgm:pt>
    <dgm:pt modelId="{6EAF4F84-6B69-499E-9196-BFD29E7B6066}" type="pres">
      <dgm:prSet presAssocID="{3F7D88A4-D3E2-4C1F-9E74-86814F192964}" presName="composite" presStyleCnt="0"/>
      <dgm:spPr/>
    </dgm:pt>
    <dgm:pt modelId="{41E18913-6B1C-44E5-B72F-D77582D68BE4}" type="pres">
      <dgm:prSet presAssocID="{3F7D88A4-D3E2-4C1F-9E74-86814F192964}" presName="background" presStyleLbl="node0" presStyleIdx="3" presStyleCnt="5"/>
      <dgm:spPr/>
    </dgm:pt>
    <dgm:pt modelId="{08E74C5D-0A57-4EF6-B6EB-BB700FA16549}" type="pres">
      <dgm:prSet presAssocID="{3F7D88A4-D3E2-4C1F-9E74-86814F192964}" presName="text" presStyleLbl="fgAcc0" presStyleIdx="3" presStyleCnt="5" custLinFactX="1929" custLinFactNeighborX="100000" custLinFactNeighborY="-23176">
        <dgm:presLayoutVars>
          <dgm:chPref val="3"/>
        </dgm:presLayoutVars>
      </dgm:prSet>
      <dgm:spPr/>
    </dgm:pt>
    <dgm:pt modelId="{2A12848E-06BE-418C-8AB8-6C04BB6A0673}" type="pres">
      <dgm:prSet presAssocID="{3F7D88A4-D3E2-4C1F-9E74-86814F192964}" presName="hierChild2" presStyleCnt="0"/>
      <dgm:spPr/>
    </dgm:pt>
    <dgm:pt modelId="{7D372FB8-2D27-49FB-AC95-E2CD4A33D721}" type="pres">
      <dgm:prSet presAssocID="{F25336D6-03A6-4D41-9A3A-A9BA2763E591}" presName="hierRoot1" presStyleCnt="0"/>
      <dgm:spPr/>
    </dgm:pt>
    <dgm:pt modelId="{36FC7D0B-8909-4EDE-A179-6585C0D7055E}" type="pres">
      <dgm:prSet presAssocID="{F25336D6-03A6-4D41-9A3A-A9BA2763E591}" presName="composite" presStyleCnt="0"/>
      <dgm:spPr/>
    </dgm:pt>
    <dgm:pt modelId="{5079FF87-624A-4F7C-B81A-CE59A53B477F}" type="pres">
      <dgm:prSet presAssocID="{F25336D6-03A6-4D41-9A3A-A9BA2763E591}" presName="background" presStyleLbl="node0" presStyleIdx="4" presStyleCnt="5"/>
      <dgm:spPr/>
    </dgm:pt>
    <dgm:pt modelId="{474C86E1-32FC-48B7-800D-019BD3F45318}" type="pres">
      <dgm:prSet presAssocID="{F25336D6-03A6-4D41-9A3A-A9BA2763E591}" presName="text" presStyleLbl="fgAcc0" presStyleIdx="4" presStyleCnt="5" custLinFactX="-29355" custLinFactY="-100000" custLinFactNeighborX="-100000" custLinFactNeighborY="-140730">
        <dgm:presLayoutVars>
          <dgm:chPref val="3"/>
        </dgm:presLayoutVars>
      </dgm:prSet>
      <dgm:spPr/>
    </dgm:pt>
    <dgm:pt modelId="{4CEB1229-38A9-4F4F-9E21-339006112639}" type="pres">
      <dgm:prSet presAssocID="{F25336D6-03A6-4D41-9A3A-A9BA2763E591}" presName="hierChild2" presStyleCnt="0"/>
      <dgm:spPr/>
    </dgm:pt>
  </dgm:ptLst>
  <dgm:cxnLst>
    <dgm:cxn modelId="{38EB0016-5634-482D-AA84-B2DA411CF843}" srcId="{A471D975-DA69-436B-BD7B-4116FD51B456}" destId="{564D6845-3A44-4E69-AE40-BAEC1D8E93C0}" srcOrd="0" destOrd="0" parTransId="{8DEA0C2C-3237-42C6-9311-94E9848BE23E}" sibTransId="{8649C627-DBC3-4ED5-AC31-4BBF3536FD0A}"/>
    <dgm:cxn modelId="{E837685F-014E-4818-B949-B93EF7E47D2D}" type="presOf" srcId="{F25336D6-03A6-4D41-9A3A-A9BA2763E591}" destId="{474C86E1-32FC-48B7-800D-019BD3F45318}" srcOrd="0" destOrd="0" presId="urn:microsoft.com/office/officeart/2005/8/layout/hierarchy1"/>
    <dgm:cxn modelId="{AF605165-64A2-40BB-BB46-FEAC6B63E252}" type="presOf" srcId="{85012451-3811-4460-8144-224D0127B4DF}" destId="{7281CD75-1CB0-4387-80F2-44DDF17C5484}" srcOrd="0" destOrd="0" presId="urn:microsoft.com/office/officeart/2005/8/layout/hierarchy1"/>
    <dgm:cxn modelId="{A58BD570-BC7F-4A80-A04E-8D559F8FAA59}" type="presOf" srcId="{3F7D88A4-D3E2-4C1F-9E74-86814F192964}" destId="{08E74C5D-0A57-4EF6-B6EB-BB700FA16549}" srcOrd="0" destOrd="0" presId="urn:microsoft.com/office/officeart/2005/8/layout/hierarchy1"/>
    <dgm:cxn modelId="{41BB7C7C-95FB-4D74-B028-75414C50DB13}" type="presOf" srcId="{A471D975-DA69-436B-BD7B-4116FD51B456}" destId="{FCE31F70-BCCF-429A-8C6A-00E71912998B}" srcOrd="0" destOrd="0" presId="urn:microsoft.com/office/officeart/2005/8/layout/hierarchy1"/>
    <dgm:cxn modelId="{AFD13C86-8033-451B-ABC5-AA7761765AA1}" srcId="{A471D975-DA69-436B-BD7B-4116FD51B456}" destId="{3F7D88A4-D3E2-4C1F-9E74-86814F192964}" srcOrd="3" destOrd="0" parTransId="{0DBC7E18-68CB-4D1A-A0A0-F88D3F6551EF}" sibTransId="{C144B488-1988-4E61-BFA0-AA71D76665B9}"/>
    <dgm:cxn modelId="{23B12494-F9F8-4963-9AA2-CF4C12994A8B}" srcId="{A471D975-DA69-436B-BD7B-4116FD51B456}" destId="{85012451-3811-4460-8144-224D0127B4DF}" srcOrd="2" destOrd="0" parTransId="{9C03C561-0E92-4E2E-97FA-28AF7553CADE}" sibTransId="{C5C2C854-9541-4E48-998D-C87B80B8F255}"/>
    <dgm:cxn modelId="{9B290CA8-CFEB-4717-881C-44229ABD1592}" srcId="{A471D975-DA69-436B-BD7B-4116FD51B456}" destId="{F25336D6-03A6-4D41-9A3A-A9BA2763E591}" srcOrd="4" destOrd="0" parTransId="{8C7ADB4B-21F7-46E7-ACE3-AE3D8B429728}" sibTransId="{D1164C5D-7A51-4508-B92A-519529706E86}"/>
    <dgm:cxn modelId="{8AD93ABE-F5CE-4B6B-A666-7AB37EAE2875}" type="presOf" srcId="{564D6845-3A44-4E69-AE40-BAEC1D8E93C0}" destId="{0F380CAA-3AA4-4839-B2AC-B6B11D98C15A}" srcOrd="0" destOrd="0" presId="urn:microsoft.com/office/officeart/2005/8/layout/hierarchy1"/>
    <dgm:cxn modelId="{67B9E9E8-E5C3-44FE-AF76-5B5B47C16F3E}" type="presOf" srcId="{C3DDDD08-E173-4DCF-AF39-495EB725C1C0}" destId="{1AAD0BFD-226D-41F0-AF80-80F5F2D11693}" srcOrd="0" destOrd="0" presId="urn:microsoft.com/office/officeart/2005/8/layout/hierarchy1"/>
    <dgm:cxn modelId="{06F95CFE-7D77-4480-8F19-8268DC856911}" srcId="{A471D975-DA69-436B-BD7B-4116FD51B456}" destId="{C3DDDD08-E173-4DCF-AF39-495EB725C1C0}" srcOrd="1" destOrd="0" parTransId="{F8C4E4F5-7AB6-4DFD-BAA7-2C337857BBC4}" sibTransId="{82FD75D1-4AD8-4DDF-8A7D-4805EDEC3EE8}"/>
    <dgm:cxn modelId="{C9E41AAD-663F-45B2-B228-209934AFDDCB}" type="presParOf" srcId="{FCE31F70-BCCF-429A-8C6A-00E71912998B}" destId="{89FF1C03-C2D7-4739-BFDF-B522A3718F4C}" srcOrd="0" destOrd="0" presId="urn:microsoft.com/office/officeart/2005/8/layout/hierarchy1"/>
    <dgm:cxn modelId="{70489EE2-03CB-4F4B-A5BD-8D59DEE9044B}" type="presParOf" srcId="{89FF1C03-C2D7-4739-BFDF-B522A3718F4C}" destId="{EDB6E0DD-0661-4F27-93B6-7DF97CE9999D}" srcOrd="0" destOrd="0" presId="urn:microsoft.com/office/officeart/2005/8/layout/hierarchy1"/>
    <dgm:cxn modelId="{C0438F3F-C784-4344-8930-5813DB65875C}" type="presParOf" srcId="{EDB6E0DD-0661-4F27-93B6-7DF97CE9999D}" destId="{955E6E8A-B71D-43E3-A078-9605CDA73E02}" srcOrd="0" destOrd="0" presId="urn:microsoft.com/office/officeart/2005/8/layout/hierarchy1"/>
    <dgm:cxn modelId="{75FFEB57-0B29-4AFB-A2B9-5B85764AA996}" type="presParOf" srcId="{EDB6E0DD-0661-4F27-93B6-7DF97CE9999D}" destId="{0F380CAA-3AA4-4839-B2AC-B6B11D98C15A}" srcOrd="1" destOrd="0" presId="urn:microsoft.com/office/officeart/2005/8/layout/hierarchy1"/>
    <dgm:cxn modelId="{A7F66E56-DCEB-4B59-978A-4B6FBE1442CA}" type="presParOf" srcId="{89FF1C03-C2D7-4739-BFDF-B522A3718F4C}" destId="{DFAC7569-3F4F-44EB-8506-16CA1F38BDFF}" srcOrd="1" destOrd="0" presId="urn:microsoft.com/office/officeart/2005/8/layout/hierarchy1"/>
    <dgm:cxn modelId="{21AFD3BD-1887-4D3C-900B-1DF9F52DD92D}" type="presParOf" srcId="{FCE31F70-BCCF-429A-8C6A-00E71912998B}" destId="{34F8E96E-9419-468C-99B0-641CC34A880E}" srcOrd="1" destOrd="0" presId="urn:microsoft.com/office/officeart/2005/8/layout/hierarchy1"/>
    <dgm:cxn modelId="{D0AA9D0B-FCAE-4169-BB64-B85589123CAD}" type="presParOf" srcId="{34F8E96E-9419-468C-99B0-641CC34A880E}" destId="{34592771-1A13-4A41-AA76-FD3F1C641CBC}" srcOrd="0" destOrd="0" presId="urn:microsoft.com/office/officeart/2005/8/layout/hierarchy1"/>
    <dgm:cxn modelId="{4DD55F6E-B6AF-4F41-8C5B-3D783543B7D9}" type="presParOf" srcId="{34592771-1A13-4A41-AA76-FD3F1C641CBC}" destId="{0E54B9FF-0601-40FF-A5A9-35E7128395F9}" srcOrd="0" destOrd="0" presId="urn:microsoft.com/office/officeart/2005/8/layout/hierarchy1"/>
    <dgm:cxn modelId="{997EDE7B-1C9F-4C56-A534-D1DAD091A220}" type="presParOf" srcId="{34592771-1A13-4A41-AA76-FD3F1C641CBC}" destId="{1AAD0BFD-226D-41F0-AF80-80F5F2D11693}" srcOrd="1" destOrd="0" presId="urn:microsoft.com/office/officeart/2005/8/layout/hierarchy1"/>
    <dgm:cxn modelId="{3DAF570D-631E-4A03-A7EA-BD7F35A1F183}" type="presParOf" srcId="{34F8E96E-9419-468C-99B0-641CC34A880E}" destId="{0275BE8C-1DF3-401B-AF9C-B682D58A6F57}" srcOrd="1" destOrd="0" presId="urn:microsoft.com/office/officeart/2005/8/layout/hierarchy1"/>
    <dgm:cxn modelId="{848EC0C3-248B-4A6B-87E4-EFFB7BBA8692}" type="presParOf" srcId="{FCE31F70-BCCF-429A-8C6A-00E71912998B}" destId="{BEA60DA5-0402-4E27-BBFD-938881A6F761}" srcOrd="2" destOrd="0" presId="urn:microsoft.com/office/officeart/2005/8/layout/hierarchy1"/>
    <dgm:cxn modelId="{44A53785-57FC-454F-ADD0-DBF7E3007040}" type="presParOf" srcId="{BEA60DA5-0402-4E27-BBFD-938881A6F761}" destId="{E82CB02D-B49C-4834-809A-B8A18F711703}" srcOrd="0" destOrd="0" presId="urn:microsoft.com/office/officeart/2005/8/layout/hierarchy1"/>
    <dgm:cxn modelId="{E156F4A4-7CEC-4EDC-857B-0A59B90F9CCF}" type="presParOf" srcId="{E82CB02D-B49C-4834-809A-B8A18F711703}" destId="{16C9FD00-8A59-4FED-BBE1-7F36FCD54DE0}" srcOrd="0" destOrd="0" presId="urn:microsoft.com/office/officeart/2005/8/layout/hierarchy1"/>
    <dgm:cxn modelId="{BE4AD903-FC85-4A05-9F12-B4AA7EEC9180}" type="presParOf" srcId="{E82CB02D-B49C-4834-809A-B8A18F711703}" destId="{7281CD75-1CB0-4387-80F2-44DDF17C5484}" srcOrd="1" destOrd="0" presId="urn:microsoft.com/office/officeart/2005/8/layout/hierarchy1"/>
    <dgm:cxn modelId="{D4C06077-2803-4086-BBCF-F1F85BA0F5D5}" type="presParOf" srcId="{BEA60DA5-0402-4E27-BBFD-938881A6F761}" destId="{36B4346E-C304-4C09-9F77-390E763CB6CA}" srcOrd="1" destOrd="0" presId="urn:microsoft.com/office/officeart/2005/8/layout/hierarchy1"/>
    <dgm:cxn modelId="{A29C16C4-0A99-4A78-9698-2CFB121D6FBF}" type="presParOf" srcId="{FCE31F70-BCCF-429A-8C6A-00E71912998B}" destId="{EBAC6C94-3748-4AE3-8355-2714A72FF01B}" srcOrd="3" destOrd="0" presId="urn:microsoft.com/office/officeart/2005/8/layout/hierarchy1"/>
    <dgm:cxn modelId="{AEB28182-0EC2-4208-9CF0-9938E4A9F7A0}" type="presParOf" srcId="{EBAC6C94-3748-4AE3-8355-2714A72FF01B}" destId="{6EAF4F84-6B69-499E-9196-BFD29E7B6066}" srcOrd="0" destOrd="0" presId="urn:microsoft.com/office/officeart/2005/8/layout/hierarchy1"/>
    <dgm:cxn modelId="{CA9BFFE4-EF76-41F7-AD33-AF3215B054A5}" type="presParOf" srcId="{6EAF4F84-6B69-499E-9196-BFD29E7B6066}" destId="{41E18913-6B1C-44E5-B72F-D77582D68BE4}" srcOrd="0" destOrd="0" presId="urn:microsoft.com/office/officeart/2005/8/layout/hierarchy1"/>
    <dgm:cxn modelId="{3758407D-9DBE-4D15-AD3C-98549C3F8216}" type="presParOf" srcId="{6EAF4F84-6B69-499E-9196-BFD29E7B6066}" destId="{08E74C5D-0A57-4EF6-B6EB-BB700FA16549}" srcOrd="1" destOrd="0" presId="urn:microsoft.com/office/officeart/2005/8/layout/hierarchy1"/>
    <dgm:cxn modelId="{CC1D110F-99E1-4E22-B846-B94FBC7EB06F}" type="presParOf" srcId="{EBAC6C94-3748-4AE3-8355-2714A72FF01B}" destId="{2A12848E-06BE-418C-8AB8-6C04BB6A0673}" srcOrd="1" destOrd="0" presId="urn:microsoft.com/office/officeart/2005/8/layout/hierarchy1"/>
    <dgm:cxn modelId="{1EE49D5A-E5BF-4664-B4DA-120AF2264EC2}" type="presParOf" srcId="{FCE31F70-BCCF-429A-8C6A-00E71912998B}" destId="{7D372FB8-2D27-49FB-AC95-E2CD4A33D721}" srcOrd="4" destOrd="0" presId="urn:microsoft.com/office/officeart/2005/8/layout/hierarchy1"/>
    <dgm:cxn modelId="{C5FE6344-02AF-46C9-9ACF-A59AC2657859}" type="presParOf" srcId="{7D372FB8-2D27-49FB-AC95-E2CD4A33D721}" destId="{36FC7D0B-8909-4EDE-A179-6585C0D7055E}" srcOrd="0" destOrd="0" presId="urn:microsoft.com/office/officeart/2005/8/layout/hierarchy1"/>
    <dgm:cxn modelId="{529269A9-C6C8-47B3-8354-D89E413BAA65}" type="presParOf" srcId="{36FC7D0B-8909-4EDE-A179-6585C0D7055E}" destId="{5079FF87-624A-4F7C-B81A-CE59A53B477F}" srcOrd="0" destOrd="0" presId="urn:microsoft.com/office/officeart/2005/8/layout/hierarchy1"/>
    <dgm:cxn modelId="{99C00292-DF04-41DC-8ADF-F1582E05F5A0}" type="presParOf" srcId="{36FC7D0B-8909-4EDE-A179-6585C0D7055E}" destId="{474C86E1-32FC-48B7-800D-019BD3F45318}" srcOrd="1" destOrd="0" presId="urn:microsoft.com/office/officeart/2005/8/layout/hierarchy1"/>
    <dgm:cxn modelId="{3311F3A6-AEDC-4F78-A2E9-7A1645CBDD58}" type="presParOf" srcId="{7D372FB8-2D27-49FB-AC95-E2CD4A33D721}" destId="{4CEB1229-38A9-4F4F-9E21-339006112639}"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017C91-0665-43A9-A432-18F36A4CD45C}"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B95AD43B-A9C5-4B34-8C82-C5D36B10C8CE}">
      <dgm:prSet/>
      <dgm:spPr/>
      <dgm:t>
        <a:bodyPr/>
        <a:lstStyle/>
        <a:p>
          <a:r>
            <a:rPr lang="fr-FR" dirty="0">
              <a:latin typeface="Montserrat" panose="00000500000000000000" pitchFamily="2" charset="0"/>
            </a:rPr>
            <a:t>Utiliser des mots de passe complexes, renouvelés régulièrement</a:t>
          </a:r>
          <a:endParaRPr lang="en-US" dirty="0">
            <a:latin typeface="Montserrat" panose="00000500000000000000" pitchFamily="2" charset="0"/>
          </a:endParaRPr>
        </a:p>
      </dgm:t>
    </dgm:pt>
    <dgm:pt modelId="{B39AB00E-8C1D-4C32-BC96-0A4EE333F650}" type="parTrans" cxnId="{6F36D4F9-87D6-4250-9AC3-B347089398DA}">
      <dgm:prSet/>
      <dgm:spPr/>
      <dgm:t>
        <a:bodyPr/>
        <a:lstStyle/>
        <a:p>
          <a:endParaRPr lang="en-US"/>
        </a:p>
      </dgm:t>
    </dgm:pt>
    <dgm:pt modelId="{86CC8277-DBC3-4D60-B2CA-5DBA5BAD8AED}" type="sibTrans" cxnId="{6F36D4F9-87D6-4250-9AC3-B347089398DA}">
      <dgm:prSet/>
      <dgm:spPr/>
      <dgm:t>
        <a:bodyPr/>
        <a:lstStyle/>
        <a:p>
          <a:endParaRPr lang="en-US"/>
        </a:p>
      </dgm:t>
    </dgm:pt>
    <dgm:pt modelId="{EE12892D-205B-4316-8720-2BEF4B022887}">
      <dgm:prSet/>
      <dgm:spPr/>
      <dgm:t>
        <a:bodyPr/>
        <a:lstStyle/>
        <a:p>
          <a:r>
            <a:rPr lang="fr-FR" dirty="0">
              <a:latin typeface="Montserrat" panose="00000500000000000000" pitchFamily="2" charset="0"/>
            </a:rPr>
            <a:t>Activer systématiquement l’authentification à deux facteurs (2FA)</a:t>
          </a:r>
          <a:endParaRPr lang="en-US" dirty="0">
            <a:latin typeface="Montserrat" panose="00000500000000000000" pitchFamily="2" charset="0"/>
          </a:endParaRPr>
        </a:p>
      </dgm:t>
    </dgm:pt>
    <dgm:pt modelId="{153DED11-3BCC-470D-B3FF-87EB9258242E}" type="parTrans" cxnId="{EF8EA34D-44AB-4DC1-A9E7-287117308CA1}">
      <dgm:prSet/>
      <dgm:spPr/>
      <dgm:t>
        <a:bodyPr/>
        <a:lstStyle/>
        <a:p>
          <a:endParaRPr lang="en-US"/>
        </a:p>
      </dgm:t>
    </dgm:pt>
    <dgm:pt modelId="{F4C7D565-588C-4FD7-8E65-BCE1E9430C23}" type="sibTrans" cxnId="{EF8EA34D-44AB-4DC1-A9E7-287117308CA1}">
      <dgm:prSet/>
      <dgm:spPr/>
      <dgm:t>
        <a:bodyPr/>
        <a:lstStyle/>
        <a:p>
          <a:endParaRPr lang="en-US"/>
        </a:p>
      </dgm:t>
    </dgm:pt>
    <dgm:pt modelId="{30F0A3BF-ACEC-4EE5-9A5F-B457A4CC9172}">
      <dgm:prSet/>
      <dgm:spPr/>
      <dgm:t>
        <a:bodyPr/>
        <a:lstStyle/>
        <a:p>
          <a:r>
            <a:rPr lang="fr-FR" dirty="0">
              <a:latin typeface="Montserrat" panose="00000500000000000000" pitchFamily="2" charset="0"/>
            </a:rPr>
            <a:t>Éviter les réseaux Wi-Fi publics non sécurisés ou utiliser un VPN</a:t>
          </a:r>
          <a:endParaRPr lang="en-US" dirty="0">
            <a:latin typeface="Montserrat" panose="00000500000000000000" pitchFamily="2" charset="0"/>
          </a:endParaRPr>
        </a:p>
      </dgm:t>
    </dgm:pt>
    <dgm:pt modelId="{45C47144-6331-43D3-83CC-81CE99281262}" type="parTrans" cxnId="{7CD1ED0B-6AB1-4079-8BB9-A34372AEDE8F}">
      <dgm:prSet/>
      <dgm:spPr/>
      <dgm:t>
        <a:bodyPr/>
        <a:lstStyle/>
        <a:p>
          <a:endParaRPr lang="en-US"/>
        </a:p>
      </dgm:t>
    </dgm:pt>
    <dgm:pt modelId="{A1DBF3D6-D061-4117-A0F3-DF2152D00049}" type="sibTrans" cxnId="{7CD1ED0B-6AB1-4079-8BB9-A34372AEDE8F}">
      <dgm:prSet/>
      <dgm:spPr/>
      <dgm:t>
        <a:bodyPr/>
        <a:lstStyle/>
        <a:p>
          <a:endParaRPr lang="en-US"/>
        </a:p>
      </dgm:t>
    </dgm:pt>
    <dgm:pt modelId="{B81FAA02-003F-4832-9F48-B4241300D78F}">
      <dgm:prSet/>
      <dgm:spPr/>
      <dgm:t>
        <a:bodyPr/>
        <a:lstStyle/>
        <a:p>
          <a:r>
            <a:rPr lang="fr-FR" dirty="0">
              <a:latin typeface="Montserrat" panose="00000500000000000000" pitchFamily="2" charset="0"/>
            </a:rPr>
            <a:t>Mettre à jour régulièrement tous les logiciels et systèmes</a:t>
          </a:r>
          <a:endParaRPr lang="en-US" dirty="0">
            <a:latin typeface="Montserrat" panose="00000500000000000000" pitchFamily="2" charset="0"/>
          </a:endParaRPr>
        </a:p>
      </dgm:t>
    </dgm:pt>
    <dgm:pt modelId="{9CB16422-69D4-4882-AF4D-CD0BB98F0315}" type="parTrans" cxnId="{0C27FABA-2A84-4E7B-B040-98BDC1695552}">
      <dgm:prSet/>
      <dgm:spPr/>
      <dgm:t>
        <a:bodyPr/>
        <a:lstStyle/>
        <a:p>
          <a:endParaRPr lang="en-US"/>
        </a:p>
      </dgm:t>
    </dgm:pt>
    <dgm:pt modelId="{88580535-357E-4C0A-8DBF-6A7275D56D65}" type="sibTrans" cxnId="{0C27FABA-2A84-4E7B-B040-98BDC1695552}">
      <dgm:prSet/>
      <dgm:spPr/>
      <dgm:t>
        <a:bodyPr/>
        <a:lstStyle/>
        <a:p>
          <a:endParaRPr lang="en-US"/>
        </a:p>
      </dgm:t>
    </dgm:pt>
    <dgm:pt modelId="{C1A787D6-1B42-41F9-A22F-189FB3DCD3D4}">
      <dgm:prSet/>
      <dgm:spPr/>
      <dgm:t>
        <a:bodyPr/>
        <a:lstStyle/>
        <a:p>
          <a:r>
            <a:rPr lang="fr-FR" dirty="0">
              <a:latin typeface="Montserrat" panose="00000500000000000000" pitchFamily="2" charset="0"/>
            </a:rPr>
            <a:t>Sauvegarder les données importantes sur des supports sécurisés</a:t>
          </a:r>
          <a:endParaRPr lang="en-US" dirty="0">
            <a:latin typeface="Montserrat" panose="00000500000000000000" pitchFamily="2" charset="0"/>
          </a:endParaRPr>
        </a:p>
      </dgm:t>
    </dgm:pt>
    <dgm:pt modelId="{CE422B5B-1B24-4758-9190-84161D2AA143}" type="parTrans" cxnId="{1406240C-916D-4066-A81F-E7549D1A3A63}">
      <dgm:prSet/>
      <dgm:spPr/>
      <dgm:t>
        <a:bodyPr/>
        <a:lstStyle/>
        <a:p>
          <a:endParaRPr lang="en-US"/>
        </a:p>
      </dgm:t>
    </dgm:pt>
    <dgm:pt modelId="{BDC24631-9166-41E0-9A7B-14566BFB2F24}" type="sibTrans" cxnId="{1406240C-916D-4066-A81F-E7549D1A3A63}">
      <dgm:prSet/>
      <dgm:spPr/>
      <dgm:t>
        <a:bodyPr/>
        <a:lstStyle/>
        <a:p>
          <a:endParaRPr lang="en-US"/>
        </a:p>
      </dgm:t>
    </dgm:pt>
    <dgm:pt modelId="{37B6539E-126A-4E2F-805F-7D0DA8C7CA6D}">
      <dgm:prSet/>
      <dgm:spPr/>
      <dgm:t>
        <a:bodyPr/>
        <a:lstStyle/>
        <a:p>
          <a:r>
            <a:rPr lang="fr-FR" dirty="0">
              <a:latin typeface="Montserrat" panose="00000500000000000000" pitchFamily="2" charset="0"/>
            </a:rPr>
            <a:t>Former régulièrement les collaborateurs aux risques et aux bonnes pratiques</a:t>
          </a:r>
          <a:endParaRPr lang="en-US" dirty="0">
            <a:latin typeface="Montserrat" panose="00000500000000000000" pitchFamily="2" charset="0"/>
          </a:endParaRPr>
        </a:p>
      </dgm:t>
    </dgm:pt>
    <dgm:pt modelId="{D2386509-3670-41E0-8064-147AA7A2ED52}" type="parTrans" cxnId="{855BCF1B-8F17-4A13-8EDA-F51FAABE2D43}">
      <dgm:prSet/>
      <dgm:spPr/>
      <dgm:t>
        <a:bodyPr/>
        <a:lstStyle/>
        <a:p>
          <a:endParaRPr lang="en-US"/>
        </a:p>
      </dgm:t>
    </dgm:pt>
    <dgm:pt modelId="{D39D9E46-07BB-4B8B-8E51-4199A3FF696D}" type="sibTrans" cxnId="{855BCF1B-8F17-4A13-8EDA-F51FAABE2D43}">
      <dgm:prSet/>
      <dgm:spPr/>
      <dgm:t>
        <a:bodyPr/>
        <a:lstStyle/>
        <a:p>
          <a:endParaRPr lang="en-US"/>
        </a:p>
      </dgm:t>
    </dgm:pt>
    <dgm:pt modelId="{7742892A-469D-421A-84EB-AEA0F3D1BFEE}">
      <dgm:prSet/>
      <dgm:spPr/>
      <dgm:t>
        <a:bodyPr/>
        <a:lstStyle/>
        <a:p>
          <a:r>
            <a:rPr lang="fr-FR" dirty="0">
              <a:latin typeface="Montserrat" panose="00000500000000000000" pitchFamily="2" charset="0"/>
            </a:rPr>
            <a:t>Mettre en place une politique claire de gestion des accès</a:t>
          </a:r>
          <a:endParaRPr lang="en-US" dirty="0">
            <a:latin typeface="Montserrat" panose="00000500000000000000" pitchFamily="2" charset="0"/>
          </a:endParaRPr>
        </a:p>
      </dgm:t>
    </dgm:pt>
    <dgm:pt modelId="{8D2CD55F-2797-43E3-9D7F-9B43812D8650}" type="parTrans" cxnId="{E5402906-23C6-41FB-BC6B-16DA455B24C8}">
      <dgm:prSet/>
      <dgm:spPr/>
      <dgm:t>
        <a:bodyPr/>
        <a:lstStyle/>
        <a:p>
          <a:endParaRPr lang="en-US"/>
        </a:p>
      </dgm:t>
    </dgm:pt>
    <dgm:pt modelId="{2A962B22-D390-45DE-8E90-A009FE1B9513}" type="sibTrans" cxnId="{E5402906-23C6-41FB-BC6B-16DA455B24C8}">
      <dgm:prSet/>
      <dgm:spPr/>
      <dgm:t>
        <a:bodyPr/>
        <a:lstStyle/>
        <a:p>
          <a:endParaRPr lang="en-US"/>
        </a:p>
      </dgm:t>
    </dgm:pt>
    <dgm:pt modelId="{D61A1470-5794-48DB-A5E6-CA975B699E22}" type="pres">
      <dgm:prSet presAssocID="{99017C91-0665-43A9-A432-18F36A4CD45C}" presName="Name0" presStyleCnt="0">
        <dgm:presLayoutVars>
          <dgm:dir/>
          <dgm:resizeHandles/>
        </dgm:presLayoutVars>
      </dgm:prSet>
      <dgm:spPr/>
    </dgm:pt>
    <dgm:pt modelId="{5547F0E2-69F9-4B21-BF09-2DD79C72ACEF}" type="pres">
      <dgm:prSet presAssocID="{B95AD43B-A9C5-4B34-8C82-C5D36B10C8CE}" presName="compNode" presStyleCnt="0"/>
      <dgm:spPr/>
    </dgm:pt>
    <dgm:pt modelId="{FFBD793E-8166-4F82-9884-F93005344227}" type="pres">
      <dgm:prSet presAssocID="{B95AD43B-A9C5-4B34-8C82-C5D36B10C8CE}" presName="dummyConnPt" presStyleCnt="0"/>
      <dgm:spPr/>
    </dgm:pt>
    <dgm:pt modelId="{B184A220-CDBB-47CC-BF2B-DE212B85F19B}" type="pres">
      <dgm:prSet presAssocID="{B95AD43B-A9C5-4B34-8C82-C5D36B10C8CE}" presName="node" presStyleLbl="node1" presStyleIdx="0" presStyleCnt="7">
        <dgm:presLayoutVars>
          <dgm:bulletEnabled val="1"/>
        </dgm:presLayoutVars>
      </dgm:prSet>
      <dgm:spPr/>
    </dgm:pt>
    <dgm:pt modelId="{7BFFE3FC-4273-4403-9661-3BDD1F674227}" type="pres">
      <dgm:prSet presAssocID="{86CC8277-DBC3-4D60-B2CA-5DBA5BAD8AED}" presName="sibTrans" presStyleLbl="bgSibTrans2D1" presStyleIdx="0" presStyleCnt="6"/>
      <dgm:spPr/>
    </dgm:pt>
    <dgm:pt modelId="{E74AC1BF-92FA-429C-9C1B-AE0E6EAE0B9D}" type="pres">
      <dgm:prSet presAssocID="{EE12892D-205B-4316-8720-2BEF4B022887}" presName="compNode" presStyleCnt="0"/>
      <dgm:spPr/>
    </dgm:pt>
    <dgm:pt modelId="{6889659B-AE85-4847-A1D0-9A42851E0874}" type="pres">
      <dgm:prSet presAssocID="{EE12892D-205B-4316-8720-2BEF4B022887}" presName="dummyConnPt" presStyleCnt="0"/>
      <dgm:spPr/>
    </dgm:pt>
    <dgm:pt modelId="{B4AD3451-D37C-49BD-9ED9-F0C4A82F5E71}" type="pres">
      <dgm:prSet presAssocID="{EE12892D-205B-4316-8720-2BEF4B022887}" presName="node" presStyleLbl="node1" presStyleIdx="1" presStyleCnt="7">
        <dgm:presLayoutVars>
          <dgm:bulletEnabled val="1"/>
        </dgm:presLayoutVars>
      </dgm:prSet>
      <dgm:spPr/>
    </dgm:pt>
    <dgm:pt modelId="{D76E7123-9CAC-4245-8F8E-45DCADF043DA}" type="pres">
      <dgm:prSet presAssocID="{F4C7D565-588C-4FD7-8E65-BCE1E9430C23}" presName="sibTrans" presStyleLbl="bgSibTrans2D1" presStyleIdx="1" presStyleCnt="6"/>
      <dgm:spPr/>
    </dgm:pt>
    <dgm:pt modelId="{A5675D19-AE8C-437C-9A55-F710B9426F5C}" type="pres">
      <dgm:prSet presAssocID="{30F0A3BF-ACEC-4EE5-9A5F-B457A4CC9172}" presName="compNode" presStyleCnt="0"/>
      <dgm:spPr/>
    </dgm:pt>
    <dgm:pt modelId="{D9C084CC-C411-4F36-B75F-18EC36BCD884}" type="pres">
      <dgm:prSet presAssocID="{30F0A3BF-ACEC-4EE5-9A5F-B457A4CC9172}" presName="dummyConnPt" presStyleCnt="0"/>
      <dgm:spPr/>
    </dgm:pt>
    <dgm:pt modelId="{7512AA8D-43B5-4280-9F81-51732B916B7E}" type="pres">
      <dgm:prSet presAssocID="{30F0A3BF-ACEC-4EE5-9A5F-B457A4CC9172}" presName="node" presStyleLbl="node1" presStyleIdx="2" presStyleCnt="7">
        <dgm:presLayoutVars>
          <dgm:bulletEnabled val="1"/>
        </dgm:presLayoutVars>
      </dgm:prSet>
      <dgm:spPr/>
    </dgm:pt>
    <dgm:pt modelId="{217327A7-BFD5-441A-AF8B-F4F340922733}" type="pres">
      <dgm:prSet presAssocID="{A1DBF3D6-D061-4117-A0F3-DF2152D00049}" presName="sibTrans" presStyleLbl="bgSibTrans2D1" presStyleIdx="2" presStyleCnt="6"/>
      <dgm:spPr/>
    </dgm:pt>
    <dgm:pt modelId="{220662BF-E432-48CE-82A1-DF845D947F3D}" type="pres">
      <dgm:prSet presAssocID="{B81FAA02-003F-4832-9F48-B4241300D78F}" presName="compNode" presStyleCnt="0"/>
      <dgm:spPr/>
    </dgm:pt>
    <dgm:pt modelId="{812DC5EA-8771-4FB9-9992-E308DEE5A3D8}" type="pres">
      <dgm:prSet presAssocID="{B81FAA02-003F-4832-9F48-B4241300D78F}" presName="dummyConnPt" presStyleCnt="0"/>
      <dgm:spPr/>
    </dgm:pt>
    <dgm:pt modelId="{5A27E8CA-2980-41F2-8CB6-C769370E292A}" type="pres">
      <dgm:prSet presAssocID="{B81FAA02-003F-4832-9F48-B4241300D78F}" presName="node" presStyleLbl="node1" presStyleIdx="3" presStyleCnt="7">
        <dgm:presLayoutVars>
          <dgm:bulletEnabled val="1"/>
        </dgm:presLayoutVars>
      </dgm:prSet>
      <dgm:spPr/>
    </dgm:pt>
    <dgm:pt modelId="{A309F348-4FCA-44A9-A7F9-5128D14D4D8D}" type="pres">
      <dgm:prSet presAssocID="{88580535-357E-4C0A-8DBF-6A7275D56D65}" presName="sibTrans" presStyleLbl="bgSibTrans2D1" presStyleIdx="3" presStyleCnt="6"/>
      <dgm:spPr/>
    </dgm:pt>
    <dgm:pt modelId="{72E2E88C-3DC1-427D-A679-0C2FF5E2BD60}" type="pres">
      <dgm:prSet presAssocID="{C1A787D6-1B42-41F9-A22F-189FB3DCD3D4}" presName="compNode" presStyleCnt="0"/>
      <dgm:spPr/>
    </dgm:pt>
    <dgm:pt modelId="{B0D46597-5479-49A6-B1F3-E0CADB1A5D58}" type="pres">
      <dgm:prSet presAssocID="{C1A787D6-1B42-41F9-A22F-189FB3DCD3D4}" presName="dummyConnPt" presStyleCnt="0"/>
      <dgm:spPr/>
    </dgm:pt>
    <dgm:pt modelId="{ECA43DAB-50F1-4CF3-AB69-D79F944B5B34}" type="pres">
      <dgm:prSet presAssocID="{C1A787D6-1B42-41F9-A22F-189FB3DCD3D4}" presName="node" presStyleLbl="node1" presStyleIdx="4" presStyleCnt="7">
        <dgm:presLayoutVars>
          <dgm:bulletEnabled val="1"/>
        </dgm:presLayoutVars>
      </dgm:prSet>
      <dgm:spPr/>
    </dgm:pt>
    <dgm:pt modelId="{45DD7454-31D8-4C24-A9BB-5E97C96C43EA}" type="pres">
      <dgm:prSet presAssocID="{BDC24631-9166-41E0-9A7B-14566BFB2F24}" presName="sibTrans" presStyleLbl="bgSibTrans2D1" presStyleIdx="4" presStyleCnt="6"/>
      <dgm:spPr/>
    </dgm:pt>
    <dgm:pt modelId="{0195971A-2805-4C25-A847-ABE872C42875}" type="pres">
      <dgm:prSet presAssocID="{37B6539E-126A-4E2F-805F-7D0DA8C7CA6D}" presName="compNode" presStyleCnt="0"/>
      <dgm:spPr/>
    </dgm:pt>
    <dgm:pt modelId="{A950A6C9-8197-4937-8BA5-12E95B7A4E8F}" type="pres">
      <dgm:prSet presAssocID="{37B6539E-126A-4E2F-805F-7D0DA8C7CA6D}" presName="dummyConnPt" presStyleCnt="0"/>
      <dgm:spPr/>
    </dgm:pt>
    <dgm:pt modelId="{58ECCAD8-C303-4804-AF4C-F872BF8B2D91}" type="pres">
      <dgm:prSet presAssocID="{37B6539E-126A-4E2F-805F-7D0DA8C7CA6D}" presName="node" presStyleLbl="node1" presStyleIdx="5" presStyleCnt="7">
        <dgm:presLayoutVars>
          <dgm:bulletEnabled val="1"/>
        </dgm:presLayoutVars>
      </dgm:prSet>
      <dgm:spPr/>
    </dgm:pt>
    <dgm:pt modelId="{2585E200-B19A-4DB7-8B62-BAAA516C841C}" type="pres">
      <dgm:prSet presAssocID="{D39D9E46-07BB-4B8B-8E51-4199A3FF696D}" presName="sibTrans" presStyleLbl="bgSibTrans2D1" presStyleIdx="5" presStyleCnt="6"/>
      <dgm:spPr/>
    </dgm:pt>
    <dgm:pt modelId="{46988B32-E487-4F46-B23D-A3C6DEFAFA56}" type="pres">
      <dgm:prSet presAssocID="{7742892A-469D-421A-84EB-AEA0F3D1BFEE}" presName="compNode" presStyleCnt="0"/>
      <dgm:spPr/>
    </dgm:pt>
    <dgm:pt modelId="{8C175D00-0C6F-46EE-A473-2E8D9A7EF7A4}" type="pres">
      <dgm:prSet presAssocID="{7742892A-469D-421A-84EB-AEA0F3D1BFEE}" presName="dummyConnPt" presStyleCnt="0"/>
      <dgm:spPr/>
    </dgm:pt>
    <dgm:pt modelId="{CC21F435-98B4-4614-A389-AE031A92858E}" type="pres">
      <dgm:prSet presAssocID="{7742892A-469D-421A-84EB-AEA0F3D1BFEE}" presName="node" presStyleLbl="node1" presStyleIdx="6" presStyleCnt="7">
        <dgm:presLayoutVars>
          <dgm:bulletEnabled val="1"/>
        </dgm:presLayoutVars>
      </dgm:prSet>
      <dgm:spPr/>
    </dgm:pt>
  </dgm:ptLst>
  <dgm:cxnLst>
    <dgm:cxn modelId="{E5402906-23C6-41FB-BC6B-16DA455B24C8}" srcId="{99017C91-0665-43A9-A432-18F36A4CD45C}" destId="{7742892A-469D-421A-84EB-AEA0F3D1BFEE}" srcOrd="6" destOrd="0" parTransId="{8D2CD55F-2797-43E3-9D7F-9B43812D8650}" sibTransId="{2A962B22-D390-45DE-8E90-A009FE1B9513}"/>
    <dgm:cxn modelId="{7CD1ED0B-6AB1-4079-8BB9-A34372AEDE8F}" srcId="{99017C91-0665-43A9-A432-18F36A4CD45C}" destId="{30F0A3BF-ACEC-4EE5-9A5F-B457A4CC9172}" srcOrd="2" destOrd="0" parTransId="{45C47144-6331-43D3-83CC-81CE99281262}" sibTransId="{A1DBF3D6-D061-4117-A0F3-DF2152D00049}"/>
    <dgm:cxn modelId="{1406240C-916D-4066-A81F-E7549D1A3A63}" srcId="{99017C91-0665-43A9-A432-18F36A4CD45C}" destId="{C1A787D6-1B42-41F9-A22F-189FB3DCD3D4}" srcOrd="4" destOrd="0" parTransId="{CE422B5B-1B24-4758-9190-84161D2AA143}" sibTransId="{BDC24631-9166-41E0-9A7B-14566BFB2F24}"/>
    <dgm:cxn modelId="{C1AC3310-ADEB-45A1-9BB3-59512E951C27}" type="presOf" srcId="{99017C91-0665-43A9-A432-18F36A4CD45C}" destId="{D61A1470-5794-48DB-A5E6-CA975B699E22}" srcOrd="0" destOrd="0" presId="urn:microsoft.com/office/officeart/2005/8/layout/bProcess4"/>
    <dgm:cxn modelId="{855BCF1B-8F17-4A13-8EDA-F51FAABE2D43}" srcId="{99017C91-0665-43A9-A432-18F36A4CD45C}" destId="{37B6539E-126A-4E2F-805F-7D0DA8C7CA6D}" srcOrd="5" destOrd="0" parTransId="{D2386509-3670-41E0-8064-147AA7A2ED52}" sibTransId="{D39D9E46-07BB-4B8B-8E51-4199A3FF696D}"/>
    <dgm:cxn modelId="{7A01A336-9DF9-428D-A53C-35DF35C91E1F}" type="presOf" srcId="{BDC24631-9166-41E0-9A7B-14566BFB2F24}" destId="{45DD7454-31D8-4C24-A9BB-5E97C96C43EA}" srcOrd="0" destOrd="0" presId="urn:microsoft.com/office/officeart/2005/8/layout/bProcess4"/>
    <dgm:cxn modelId="{BCA1163D-5C48-4A1B-B707-6D636F1FEDF4}" type="presOf" srcId="{30F0A3BF-ACEC-4EE5-9A5F-B457A4CC9172}" destId="{7512AA8D-43B5-4280-9F81-51732B916B7E}" srcOrd="0" destOrd="0" presId="urn:microsoft.com/office/officeart/2005/8/layout/bProcess4"/>
    <dgm:cxn modelId="{565D6960-4525-41D0-893A-DCA4F236EEF0}" type="presOf" srcId="{F4C7D565-588C-4FD7-8E65-BCE1E9430C23}" destId="{D76E7123-9CAC-4245-8F8E-45DCADF043DA}" srcOrd="0" destOrd="0" presId="urn:microsoft.com/office/officeart/2005/8/layout/bProcess4"/>
    <dgm:cxn modelId="{C7AB5862-BFA5-41D6-ABE4-44BDD9A2B98E}" type="presOf" srcId="{7742892A-469D-421A-84EB-AEA0F3D1BFEE}" destId="{CC21F435-98B4-4614-A389-AE031A92858E}" srcOrd="0" destOrd="0" presId="urn:microsoft.com/office/officeart/2005/8/layout/bProcess4"/>
    <dgm:cxn modelId="{A0FA0645-9EDF-4008-8C6A-B611FED29110}" type="presOf" srcId="{EE12892D-205B-4316-8720-2BEF4B022887}" destId="{B4AD3451-D37C-49BD-9ED9-F0C4A82F5E71}" srcOrd="0" destOrd="0" presId="urn:microsoft.com/office/officeart/2005/8/layout/bProcess4"/>
    <dgm:cxn modelId="{63F98E4B-4B2F-487F-BDF9-7DDA6A1EEA88}" type="presOf" srcId="{D39D9E46-07BB-4B8B-8E51-4199A3FF696D}" destId="{2585E200-B19A-4DB7-8B62-BAAA516C841C}" srcOrd="0" destOrd="0" presId="urn:microsoft.com/office/officeart/2005/8/layout/bProcess4"/>
    <dgm:cxn modelId="{EF8EA34D-44AB-4DC1-A9E7-287117308CA1}" srcId="{99017C91-0665-43A9-A432-18F36A4CD45C}" destId="{EE12892D-205B-4316-8720-2BEF4B022887}" srcOrd="1" destOrd="0" parTransId="{153DED11-3BCC-470D-B3FF-87EB9258242E}" sibTransId="{F4C7D565-588C-4FD7-8E65-BCE1E9430C23}"/>
    <dgm:cxn modelId="{15D85A54-8FB9-4BA8-BFC5-EABA022F9CA9}" type="presOf" srcId="{A1DBF3D6-D061-4117-A0F3-DF2152D00049}" destId="{217327A7-BFD5-441A-AF8B-F4F340922733}" srcOrd="0" destOrd="0" presId="urn:microsoft.com/office/officeart/2005/8/layout/bProcess4"/>
    <dgm:cxn modelId="{972EB681-E09E-45FA-9686-FACF15ABDEE6}" type="presOf" srcId="{88580535-357E-4C0A-8DBF-6A7275D56D65}" destId="{A309F348-4FCA-44A9-A7F9-5128D14D4D8D}" srcOrd="0" destOrd="0" presId="urn:microsoft.com/office/officeart/2005/8/layout/bProcess4"/>
    <dgm:cxn modelId="{D208D388-6D2A-4097-A2E1-17B0989A7B0F}" type="presOf" srcId="{86CC8277-DBC3-4D60-B2CA-5DBA5BAD8AED}" destId="{7BFFE3FC-4273-4403-9661-3BDD1F674227}" srcOrd="0" destOrd="0" presId="urn:microsoft.com/office/officeart/2005/8/layout/bProcess4"/>
    <dgm:cxn modelId="{9E8A53AB-27A1-4234-AB19-D0925EBDAB15}" type="presOf" srcId="{37B6539E-126A-4E2F-805F-7D0DA8C7CA6D}" destId="{58ECCAD8-C303-4804-AF4C-F872BF8B2D91}" srcOrd="0" destOrd="0" presId="urn:microsoft.com/office/officeart/2005/8/layout/bProcess4"/>
    <dgm:cxn modelId="{79429CB0-6DD7-40B2-B232-E40C9AC5A43E}" type="presOf" srcId="{C1A787D6-1B42-41F9-A22F-189FB3DCD3D4}" destId="{ECA43DAB-50F1-4CF3-AB69-D79F944B5B34}" srcOrd="0" destOrd="0" presId="urn:microsoft.com/office/officeart/2005/8/layout/bProcess4"/>
    <dgm:cxn modelId="{F3E446BA-5310-4B64-8C3C-065F6D915EE9}" type="presOf" srcId="{B95AD43B-A9C5-4B34-8C82-C5D36B10C8CE}" destId="{B184A220-CDBB-47CC-BF2B-DE212B85F19B}" srcOrd="0" destOrd="0" presId="urn:microsoft.com/office/officeart/2005/8/layout/bProcess4"/>
    <dgm:cxn modelId="{0C27FABA-2A84-4E7B-B040-98BDC1695552}" srcId="{99017C91-0665-43A9-A432-18F36A4CD45C}" destId="{B81FAA02-003F-4832-9F48-B4241300D78F}" srcOrd="3" destOrd="0" parTransId="{9CB16422-69D4-4882-AF4D-CD0BB98F0315}" sibTransId="{88580535-357E-4C0A-8DBF-6A7275D56D65}"/>
    <dgm:cxn modelId="{2EEDCEE0-6BA0-40A5-B8DC-A7891365747B}" type="presOf" srcId="{B81FAA02-003F-4832-9F48-B4241300D78F}" destId="{5A27E8CA-2980-41F2-8CB6-C769370E292A}" srcOrd="0" destOrd="0" presId="urn:microsoft.com/office/officeart/2005/8/layout/bProcess4"/>
    <dgm:cxn modelId="{6F36D4F9-87D6-4250-9AC3-B347089398DA}" srcId="{99017C91-0665-43A9-A432-18F36A4CD45C}" destId="{B95AD43B-A9C5-4B34-8C82-C5D36B10C8CE}" srcOrd="0" destOrd="0" parTransId="{B39AB00E-8C1D-4C32-BC96-0A4EE333F650}" sibTransId="{86CC8277-DBC3-4D60-B2CA-5DBA5BAD8AED}"/>
    <dgm:cxn modelId="{6B895EED-95A4-4896-8A7D-B4AD60741E72}" type="presParOf" srcId="{D61A1470-5794-48DB-A5E6-CA975B699E22}" destId="{5547F0E2-69F9-4B21-BF09-2DD79C72ACEF}" srcOrd="0" destOrd="0" presId="urn:microsoft.com/office/officeart/2005/8/layout/bProcess4"/>
    <dgm:cxn modelId="{94174716-9E7A-4F0B-BAA2-5F07493C3453}" type="presParOf" srcId="{5547F0E2-69F9-4B21-BF09-2DD79C72ACEF}" destId="{FFBD793E-8166-4F82-9884-F93005344227}" srcOrd="0" destOrd="0" presId="urn:microsoft.com/office/officeart/2005/8/layout/bProcess4"/>
    <dgm:cxn modelId="{1FA62602-C3B0-4007-AE6C-537D52B9EBE1}" type="presParOf" srcId="{5547F0E2-69F9-4B21-BF09-2DD79C72ACEF}" destId="{B184A220-CDBB-47CC-BF2B-DE212B85F19B}" srcOrd="1" destOrd="0" presId="urn:microsoft.com/office/officeart/2005/8/layout/bProcess4"/>
    <dgm:cxn modelId="{8ECAD1AC-A636-4003-B539-B68A8E54044E}" type="presParOf" srcId="{D61A1470-5794-48DB-A5E6-CA975B699E22}" destId="{7BFFE3FC-4273-4403-9661-3BDD1F674227}" srcOrd="1" destOrd="0" presId="urn:microsoft.com/office/officeart/2005/8/layout/bProcess4"/>
    <dgm:cxn modelId="{E61A46DC-F4C4-49C7-8273-00466DE1E261}" type="presParOf" srcId="{D61A1470-5794-48DB-A5E6-CA975B699E22}" destId="{E74AC1BF-92FA-429C-9C1B-AE0E6EAE0B9D}" srcOrd="2" destOrd="0" presId="urn:microsoft.com/office/officeart/2005/8/layout/bProcess4"/>
    <dgm:cxn modelId="{04076232-DD0F-4AEA-806F-EE2E067C7F30}" type="presParOf" srcId="{E74AC1BF-92FA-429C-9C1B-AE0E6EAE0B9D}" destId="{6889659B-AE85-4847-A1D0-9A42851E0874}" srcOrd="0" destOrd="0" presId="urn:microsoft.com/office/officeart/2005/8/layout/bProcess4"/>
    <dgm:cxn modelId="{0871B269-0213-44F6-A43F-BB4648FCA6C4}" type="presParOf" srcId="{E74AC1BF-92FA-429C-9C1B-AE0E6EAE0B9D}" destId="{B4AD3451-D37C-49BD-9ED9-F0C4A82F5E71}" srcOrd="1" destOrd="0" presId="urn:microsoft.com/office/officeart/2005/8/layout/bProcess4"/>
    <dgm:cxn modelId="{3C712AED-F1F5-4B54-BBA1-82F6940E655D}" type="presParOf" srcId="{D61A1470-5794-48DB-A5E6-CA975B699E22}" destId="{D76E7123-9CAC-4245-8F8E-45DCADF043DA}" srcOrd="3" destOrd="0" presId="urn:microsoft.com/office/officeart/2005/8/layout/bProcess4"/>
    <dgm:cxn modelId="{13F98EA8-02A8-4FE3-8AEC-2741BAD6D4FE}" type="presParOf" srcId="{D61A1470-5794-48DB-A5E6-CA975B699E22}" destId="{A5675D19-AE8C-437C-9A55-F710B9426F5C}" srcOrd="4" destOrd="0" presId="urn:microsoft.com/office/officeart/2005/8/layout/bProcess4"/>
    <dgm:cxn modelId="{AE278CA9-799B-4A05-AE79-1B68BBCE1EA5}" type="presParOf" srcId="{A5675D19-AE8C-437C-9A55-F710B9426F5C}" destId="{D9C084CC-C411-4F36-B75F-18EC36BCD884}" srcOrd="0" destOrd="0" presId="urn:microsoft.com/office/officeart/2005/8/layout/bProcess4"/>
    <dgm:cxn modelId="{33BF7974-EB4B-485B-8066-210D084C5DDD}" type="presParOf" srcId="{A5675D19-AE8C-437C-9A55-F710B9426F5C}" destId="{7512AA8D-43B5-4280-9F81-51732B916B7E}" srcOrd="1" destOrd="0" presId="urn:microsoft.com/office/officeart/2005/8/layout/bProcess4"/>
    <dgm:cxn modelId="{B2A19885-EC0E-4EE0-AACF-6063E97C6586}" type="presParOf" srcId="{D61A1470-5794-48DB-A5E6-CA975B699E22}" destId="{217327A7-BFD5-441A-AF8B-F4F340922733}" srcOrd="5" destOrd="0" presId="urn:microsoft.com/office/officeart/2005/8/layout/bProcess4"/>
    <dgm:cxn modelId="{F6993736-586F-490F-AD67-066338B5B4AB}" type="presParOf" srcId="{D61A1470-5794-48DB-A5E6-CA975B699E22}" destId="{220662BF-E432-48CE-82A1-DF845D947F3D}" srcOrd="6" destOrd="0" presId="urn:microsoft.com/office/officeart/2005/8/layout/bProcess4"/>
    <dgm:cxn modelId="{55758EB3-74A4-4B5C-8B9F-C2E65A970363}" type="presParOf" srcId="{220662BF-E432-48CE-82A1-DF845D947F3D}" destId="{812DC5EA-8771-4FB9-9992-E308DEE5A3D8}" srcOrd="0" destOrd="0" presId="urn:microsoft.com/office/officeart/2005/8/layout/bProcess4"/>
    <dgm:cxn modelId="{5EBB419D-920E-427B-9DE9-057C84AF6747}" type="presParOf" srcId="{220662BF-E432-48CE-82A1-DF845D947F3D}" destId="{5A27E8CA-2980-41F2-8CB6-C769370E292A}" srcOrd="1" destOrd="0" presId="urn:microsoft.com/office/officeart/2005/8/layout/bProcess4"/>
    <dgm:cxn modelId="{2443A89D-03F1-45BD-8666-DD81FB3AD3D5}" type="presParOf" srcId="{D61A1470-5794-48DB-A5E6-CA975B699E22}" destId="{A309F348-4FCA-44A9-A7F9-5128D14D4D8D}" srcOrd="7" destOrd="0" presId="urn:microsoft.com/office/officeart/2005/8/layout/bProcess4"/>
    <dgm:cxn modelId="{85BBE514-BC23-4A9D-9D71-4BADC3840597}" type="presParOf" srcId="{D61A1470-5794-48DB-A5E6-CA975B699E22}" destId="{72E2E88C-3DC1-427D-A679-0C2FF5E2BD60}" srcOrd="8" destOrd="0" presId="urn:microsoft.com/office/officeart/2005/8/layout/bProcess4"/>
    <dgm:cxn modelId="{3D70325D-18C1-479C-A750-083A8894D83E}" type="presParOf" srcId="{72E2E88C-3DC1-427D-A679-0C2FF5E2BD60}" destId="{B0D46597-5479-49A6-B1F3-E0CADB1A5D58}" srcOrd="0" destOrd="0" presId="urn:microsoft.com/office/officeart/2005/8/layout/bProcess4"/>
    <dgm:cxn modelId="{10E197AD-A6D7-447F-81CF-DCE6377F13FB}" type="presParOf" srcId="{72E2E88C-3DC1-427D-A679-0C2FF5E2BD60}" destId="{ECA43DAB-50F1-4CF3-AB69-D79F944B5B34}" srcOrd="1" destOrd="0" presId="urn:microsoft.com/office/officeart/2005/8/layout/bProcess4"/>
    <dgm:cxn modelId="{2A450B3B-C98F-49D9-9AAD-D12B57595A4A}" type="presParOf" srcId="{D61A1470-5794-48DB-A5E6-CA975B699E22}" destId="{45DD7454-31D8-4C24-A9BB-5E97C96C43EA}" srcOrd="9" destOrd="0" presId="urn:microsoft.com/office/officeart/2005/8/layout/bProcess4"/>
    <dgm:cxn modelId="{4C4B7DA0-6D57-4554-8FA9-EEF6CDDC09E8}" type="presParOf" srcId="{D61A1470-5794-48DB-A5E6-CA975B699E22}" destId="{0195971A-2805-4C25-A847-ABE872C42875}" srcOrd="10" destOrd="0" presId="urn:microsoft.com/office/officeart/2005/8/layout/bProcess4"/>
    <dgm:cxn modelId="{A20658A8-13D7-400E-B9F2-6C78E7CB0559}" type="presParOf" srcId="{0195971A-2805-4C25-A847-ABE872C42875}" destId="{A950A6C9-8197-4937-8BA5-12E95B7A4E8F}" srcOrd="0" destOrd="0" presId="urn:microsoft.com/office/officeart/2005/8/layout/bProcess4"/>
    <dgm:cxn modelId="{B8E7D1D5-728C-48C6-BD6C-F8D538287BC3}" type="presParOf" srcId="{0195971A-2805-4C25-A847-ABE872C42875}" destId="{58ECCAD8-C303-4804-AF4C-F872BF8B2D91}" srcOrd="1" destOrd="0" presId="urn:microsoft.com/office/officeart/2005/8/layout/bProcess4"/>
    <dgm:cxn modelId="{842A4E67-9214-45AD-A70F-806C55E0FD74}" type="presParOf" srcId="{D61A1470-5794-48DB-A5E6-CA975B699E22}" destId="{2585E200-B19A-4DB7-8B62-BAAA516C841C}" srcOrd="11" destOrd="0" presId="urn:microsoft.com/office/officeart/2005/8/layout/bProcess4"/>
    <dgm:cxn modelId="{E00237AB-60A9-4F4C-B671-AB4FE2E40071}" type="presParOf" srcId="{D61A1470-5794-48DB-A5E6-CA975B699E22}" destId="{46988B32-E487-4F46-B23D-A3C6DEFAFA56}" srcOrd="12" destOrd="0" presId="urn:microsoft.com/office/officeart/2005/8/layout/bProcess4"/>
    <dgm:cxn modelId="{6D57B02F-0CA6-4C53-8B7F-EC354E51C7EB}" type="presParOf" srcId="{46988B32-E487-4F46-B23D-A3C6DEFAFA56}" destId="{8C175D00-0C6F-46EE-A473-2E8D9A7EF7A4}" srcOrd="0" destOrd="0" presId="urn:microsoft.com/office/officeart/2005/8/layout/bProcess4"/>
    <dgm:cxn modelId="{A9628D28-EEB4-44BE-843E-DE4E82739B6B}" type="presParOf" srcId="{46988B32-E487-4F46-B23D-A3C6DEFAFA56}" destId="{CC21F435-98B4-4614-A389-AE031A92858E}" srcOrd="1" destOrd="0" presId="urn:microsoft.com/office/officeart/2005/8/layout/b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E53C5A-8D06-41BD-A13E-FB7841C8DADE}"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9273E09D-3DF7-48A6-8C63-256E8955EA16}">
      <dgm:prSet/>
      <dgm:spPr/>
      <dgm:t>
        <a:bodyPr/>
        <a:lstStyle/>
        <a:p>
          <a:r>
            <a:rPr lang="fr-BJ"/>
            <a:t>L’hygiène numérique est une responsabilité collective</a:t>
          </a:r>
          <a:endParaRPr lang="en-US"/>
        </a:p>
      </dgm:t>
    </dgm:pt>
    <dgm:pt modelId="{3022D359-6F30-43C1-93E7-042710844B99}" type="parTrans" cxnId="{D7899713-B1A1-4546-A21B-98D44D5B5338}">
      <dgm:prSet/>
      <dgm:spPr/>
      <dgm:t>
        <a:bodyPr/>
        <a:lstStyle/>
        <a:p>
          <a:endParaRPr lang="en-US"/>
        </a:p>
      </dgm:t>
    </dgm:pt>
    <dgm:pt modelId="{281A2550-60E1-46FB-A7E7-6B09CAEF56F2}" type="sibTrans" cxnId="{D7899713-B1A1-4546-A21B-98D44D5B5338}">
      <dgm:prSet/>
      <dgm:spPr/>
      <dgm:t>
        <a:bodyPr/>
        <a:lstStyle/>
        <a:p>
          <a:endParaRPr lang="en-US"/>
        </a:p>
      </dgm:t>
    </dgm:pt>
    <dgm:pt modelId="{A1D09D39-1DD0-4593-A879-D4F4BEE307EF}">
      <dgm:prSet/>
      <dgm:spPr/>
      <dgm:t>
        <a:bodyPr/>
        <a:lstStyle/>
        <a:p>
          <a:r>
            <a:rPr lang="fr-BJ"/>
            <a:t>Ce que vous ignorez peut être utilisé contre vous</a:t>
          </a:r>
          <a:endParaRPr lang="en-US"/>
        </a:p>
      </dgm:t>
    </dgm:pt>
    <dgm:pt modelId="{432E2627-C0DE-4884-8E34-AE96D004ABBF}" type="parTrans" cxnId="{9A06FE07-E984-45AD-A328-9145E05155A0}">
      <dgm:prSet/>
      <dgm:spPr/>
      <dgm:t>
        <a:bodyPr/>
        <a:lstStyle/>
        <a:p>
          <a:endParaRPr lang="en-US"/>
        </a:p>
      </dgm:t>
    </dgm:pt>
    <dgm:pt modelId="{D713D03D-4012-4B44-8150-11CE1E169B17}" type="sibTrans" cxnId="{9A06FE07-E984-45AD-A328-9145E05155A0}">
      <dgm:prSet/>
      <dgm:spPr/>
      <dgm:t>
        <a:bodyPr/>
        <a:lstStyle/>
        <a:p>
          <a:endParaRPr lang="en-US"/>
        </a:p>
      </dgm:t>
    </dgm:pt>
    <dgm:pt modelId="{8E5EDE91-178A-4AFB-B8F2-134E9373219D}">
      <dgm:prSet/>
      <dgm:spPr/>
      <dgm:t>
        <a:bodyPr/>
        <a:lstStyle/>
        <a:p>
          <a:r>
            <a:rPr lang="fr-BJ"/>
            <a:t>Adoptez une posture proactive et vigilante</a:t>
          </a:r>
          <a:endParaRPr lang="en-US"/>
        </a:p>
      </dgm:t>
    </dgm:pt>
    <dgm:pt modelId="{739BF97E-1198-419F-9065-8D575AABAEB1}" type="parTrans" cxnId="{B84170FD-73E6-461B-BF66-9AF70FFF28BE}">
      <dgm:prSet/>
      <dgm:spPr/>
      <dgm:t>
        <a:bodyPr/>
        <a:lstStyle/>
        <a:p>
          <a:endParaRPr lang="en-US"/>
        </a:p>
      </dgm:t>
    </dgm:pt>
    <dgm:pt modelId="{51119859-88E6-4522-B835-27D5E0433D19}" type="sibTrans" cxnId="{B84170FD-73E6-461B-BF66-9AF70FFF28BE}">
      <dgm:prSet/>
      <dgm:spPr/>
      <dgm:t>
        <a:bodyPr/>
        <a:lstStyle/>
        <a:p>
          <a:endParaRPr lang="en-US"/>
        </a:p>
      </dgm:t>
    </dgm:pt>
    <dgm:pt modelId="{445A53B8-6D9F-45D1-A11A-41A16443C646}" type="pres">
      <dgm:prSet presAssocID="{41E53C5A-8D06-41BD-A13E-FB7841C8DADE}" presName="outerComposite" presStyleCnt="0">
        <dgm:presLayoutVars>
          <dgm:chMax val="5"/>
          <dgm:dir/>
          <dgm:resizeHandles val="exact"/>
        </dgm:presLayoutVars>
      </dgm:prSet>
      <dgm:spPr/>
    </dgm:pt>
    <dgm:pt modelId="{85069B4E-DC00-452A-A177-23DCEE5802DB}" type="pres">
      <dgm:prSet presAssocID="{41E53C5A-8D06-41BD-A13E-FB7841C8DADE}" presName="dummyMaxCanvas" presStyleCnt="0">
        <dgm:presLayoutVars/>
      </dgm:prSet>
      <dgm:spPr/>
    </dgm:pt>
    <dgm:pt modelId="{FE57F21C-C040-4678-8308-A12C82FD0D10}" type="pres">
      <dgm:prSet presAssocID="{41E53C5A-8D06-41BD-A13E-FB7841C8DADE}" presName="ThreeNodes_1" presStyleLbl="node1" presStyleIdx="0" presStyleCnt="3">
        <dgm:presLayoutVars>
          <dgm:bulletEnabled val="1"/>
        </dgm:presLayoutVars>
      </dgm:prSet>
      <dgm:spPr/>
    </dgm:pt>
    <dgm:pt modelId="{EDC405A5-AD1D-4854-AE8F-EAB279BD50EE}" type="pres">
      <dgm:prSet presAssocID="{41E53C5A-8D06-41BD-A13E-FB7841C8DADE}" presName="ThreeNodes_2" presStyleLbl="node1" presStyleIdx="1" presStyleCnt="3">
        <dgm:presLayoutVars>
          <dgm:bulletEnabled val="1"/>
        </dgm:presLayoutVars>
      </dgm:prSet>
      <dgm:spPr/>
    </dgm:pt>
    <dgm:pt modelId="{E79B2ADD-4C78-4FF8-B11E-796D90EE3ED9}" type="pres">
      <dgm:prSet presAssocID="{41E53C5A-8D06-41BD-A13E-FB7841C8DADE}" presName="ThreeNodes_3" presStyleLbl="node1" presStyleIdx="2" presStyleCnt="3">
        <dgm:presLayoutVars>
          <dgm:bulletEnabled val="1"/>
        </dgm:presLayoutVars>
      </dgm:prSet>
      <dgm:spPr/>
    </dgm:pt>
    <dgm:pt modelId="{F367DB17-1ED0-4CBC-9464-E1BE4E4D5236}" type="pres">
      <dgm:prSet presAssocID="{41E53C5A-8D06-41BD-A13E-FB7841C8DADE}" presName="ThreeConn_1-2" presStyleLbl="fgAccFollowNode1" presStyleIdx="0" presStyleCnt="2">
        <dgm:presLayoutVars>
          <dgm:bulletEnabled val="1"/>
        </dgm:presLayoutVars>
      </dgm:prSet>
      <dgm:spPr/>
    </dgm:pt>
    <dgm:pt modelId="{FA217159-C53B-4C8A-A357-79BF1C2E2E5E}" type="pres">
      <dgm:prSet presAssocID="{41E53C5A-8D06-41BD-A13E-FB7841C8DADE}" presName="ThreeConn_2-3" presStyleLbl="fgAccFollowNode1" presStyleIdx="1" presStyleCnt="2">
        <dgm:presLayoutVars>
          <dgm:bulletEnabled val="1"/>
        </dgm:presLayoutVars>
      </dgm:prSet>
      <dgm:spPr/>
    </dgm:pt>
    <dgm:pt modelId="{57F5D238-A182-4493-BE86-6C0B33D20C30}" type="pres">
      <dgm:prSet presAssocID="{41E53C5A-8D06-41BD-A13E-FB7841C8DADE}" presName="ThreeNodes_1_text" presStyleLbl="node1" presStyleIdx="2" presStyleCnt="3">
        <dgm:presLayoutVars>
          <dgm:bulletEnabled val="1"/>
        </dgm:presLayoutVars>
      </dgm:prSet>
      <dgm:spPr/>
    </dgm:pt>
    <dgm:pt modelId="{93F83600-C972-484F-9600-99C085346146}" type="pres">
      <dgm:prSet presAssocID="{41E53C5A-8D06-41BD-A13E-FB7841C8DADE}" presName="ThreeNodes_2_text" presStyleLbl="node1" presStyleIdx="2" presStyleCnt="3">
        <dgm:presLayoutVars>
          <dgm:bulletEnabled val="1"/>
        </dgm:presLayoutVars>
      </dgm:prSet>
      <dgm:spPr/>
    </dgm:pt>
    <dgm:pt modelId="{1A1BB8AF-30E7-4EF3-8B6B-5B777013B8FB}" type="pres">
      <dgm:prSet presAssocID="{41E53C5A-8D06-41BD-A13E-FB7841C8DADE}" presName="ThreeNodes_3_text" presStyleLbl="node1" presStyleIdx="2" presStyleCnt="3">
        <dgm:presLayoutVars>
          <dgm:bulletEnabled val="1"/>
        </dgm:presLayoutVars>
      </dgm:prSet>
      <dgm:spPr/>
    </dgm:pt>
  </dgm:ptLst>
  <dgm:cxnLst>
    <dgm:cxn modelId="{9A06FE07-E984-45AD-A328-9145E05155A0}" srcId="{41E53C5A-8D06-41BD-A13E-FB7841C8DADE}" destId="{A1D09D39-1DD0-4593-A879-D4F4BEE307EF}" srcOrd="1" destOrd="0" parTransId="{432E2627-C0DE-4884-8E34-AE96D004ABBF}" sibTransId="{D713D03D-4012-4B44-8150-11CE1E169B17}"/>
    <dgm:cxn modelId="{B45D1610-214D-4977-9B14-DA1D406464B3}" type="presOf" srcId="{281A2550-60E1-46FB-A7E7-6B09CAEF56F2}" destId="{F367DB17-1ED0-4CBC-9464-E1BE4E4D5236}" srcOrd="0" destOrd="0" presId="urn:microsoft.com/office/officeart/2005/8/layout/vProcess5"/>
    <dgm:cxn modelId="{D7899713-B1A1-4546-A21B-98D44D5B5338}" srcId="{41E53C5A-8D06-41BD-A13E-FB7841C8DADE}" destId="{9273E09D-3DF7-48A6-8C63-256E8955EA16}" srcOrd="0" destOrd="0" parTransId="{3022D359-6F30-43C1-93E7-042710844B99}" sibTransId="{281A2550-60E1-46FB-A7E7-6B09CAEF56F2}"/>
    <dgm:cxn modelId="{F612A924-0C50-404D-AFC5-90B2B1043028}" type="presOf" srcId="{9273E09D-3DF7-48A6-8C63-256E8955EA16}" destId="{57F5D238-A182-4493-BE86-6C0B33D20C30}" srcOrd="1" destOrd="0" presId="urn:microsoft.com/office/officeart/2005/8/layout/vProcess5"/>
    <dgm:cxn modelId="{82390C71-3818-4736-AFCF-0D27F1EF2AA5}" type="presOf" srcId="{D713D03D-4012-4B44-8150-11CE1E169B17}" destId="{FA217159-C53B-4C8A-A357-79BF1C2E2E5E}" srcOrd="0" destOrd="0" presId="urn:microsoft.com/office/officeart/2005/8/layout/vProcess5"/>
    <dgm:cxn modelId="{8E2E5E86-24BE-4D9E-9046-6613535DF8E1}" type="presOf" srcId="{41E53C5A-8D06-41BD-A13E-FB7841C8DADE}" destId="{445A53B8-6D9F-45D1-A11A-41A16443C646}" srcOrd="0" destOrd="0" presId="urn:microsoft.com/office/officeart/2005/8/layout/vProcess5"/>
    <dgm:cxn modelId="{1B64B386-29AD-4E95-AEC1-DF92572B61B6}" type="presOf" srcId="{9273E09D-3DF7-48A6-8C63-256E8955EA16}" destId="{FE57F21C-C040-4678-8308-A12C82FD0D10}" srcOrd="0" destOrd="0" presId="urn:microsoft.com/office/officeart/2005/8/layout/vProcess5"/>
    <dgm:cxn modelId="{145F05A0-C625-4130-B03B-CDB938343221}" type="presOf" srcId="{A1D09D39-1DD0-4593-A879-D4F4BEE307EF}" destId="{93F83600-C972-484F-9600-99C085346146}" srcOrd="1" destOrd="0" presId="urn:microsoft.com/office/officeart/2005/8/layout/vProcess5"/>
    <dgm:cxn modelId="{BB24B1CB-8C39-48F1-AD4F-58308881D05A}" type="presOf" srcId="{A1D09D39-1DD0-4593-A879-D4F4BEE307EF}" destId="{EDC405A5-AD1D-4854-AE8F-EAB279BD50EE}" srcOrd="0" destOrd="0" presId="urn:microsoft.com/office/officeart/2005/8/layout/vProcess5"/>
    <dgm:cxn modelId="{BD9FFED0-EFA6-4722-9986-0819E2190650}" type="presOf" srcId="{8E5EDE91-178A-4AFB-B8F2-134E9373219D}" destId="{1A1BB8AF-30E7-4EF3-8B6B-5B777013B8FB}" srcOrd="1" destOrd="0" presId="urn:microsoft.com/office/officeart/2005/8/layout/vProcess5"/>
    <dgm:cxn modelId="{2875F7FC-968C-44D0-AEC6-FE6A62A6603E}" type="presOf" srcId="{8E5EDE91-178A-4AFB-B8F2-134E9373219D}" destId="{E79B2ADD-4C78-4FF8-B11E-796D90EE3ED9}" srcOrd="0" destOrd="0" presId="urn:microsoft.com/office/officeart/2005/8/layout/vProcess5"/>
    <dgm:cxn modelId="{B84170FD-73E6-461B-BF66-9AF70FFF28BE}" srcId="{41E53C5A-8D06-41BD-A13E-FB7841C8DADE}" destId="{8E5EDE91-178A-4AFB-B8F2-134E9373219D}" srcOrd="2" destOrd="0" parTransId="{739BF97E-1198-419F-9065-8D575AABAEB1}" sibTransId="{51119859-88E6-4522-B835-27D5E0433D19}"/>
    <dgm:cxn modelId="{9C0A8B56-4A5B-4FF2-9026-DE5316317E1B}" type="presParOf" srcId="{445A53B8-6D9F-45D1-A11A-41A16443C646}" destId="{85069B4E-DC00-452A-A177-23DCEE5802DB}" srcOrd="0" destOrd="0" presId="urn:microsoft.com/office/officeart/2005/8/layout/vProcess5"/>
    <dgm:cxn modelId="{84716992-2EF6-4B65-8FD5-7AB1D9AADD08}" type="presParOf" srcId="{445A53B8-6D9F-45D1-A11A-41A16443C646}" destId="{FE57F21C-C040-4678-8308-A12C82FD0D10}" srcOrd="1" destOrd="0" presId="urn:microsoft.com/office/officeart/2005/8/layout/vProcess5"/>
    <dgm:cxn modelId="{E06B5B42-7AF4-4ED5-A044-3E2A7040172B}" type="presParOf" srcId="{445A53B8-6D9F-45D1-A11A-41A16443C646}" destId="{EDC405A5-AD1D-4854-AE8F-EAB279BD50EE}" srcOrd="2" destOrd="0" presId="urn:microsoft.com/office/officeart/2005/8/layout/vProcess5"/>
    <dgm:cxn modelId="{B149F100-2974-4E5A-884C-4D07C311BDCE}" type="presParOf" srcId="{445A53B8-6D9F-45D1-A11A-41A16443C646}" destId="{E79B2ADD-4C78-4FF8-B11E-796D90EE3ED9}" srcOrd="3" destOrd="0" presId="urn:microsoft.com/office/officeart/2005/8/layout/vProcess5"/>
    <dgm:cxn modelId="{0DDF86B4-7D64-42CF-8D95-286A92993343}" type="presParOf" srcId="{445A53B8-6D9F-45D1-A11A-41A16443C646}" destId="{F367DB17-1ED0-4CBC-9464-E1BE4E4D5236}" srcOrd="4" destOrd="0" presId="urn:microsoft.com/office/officeart/2005/8/layout/vProcess5"/>
    <dgm:cxn modelId="{8B23C043-3ABC-4347-9009-61F80DC6C34E}" type="presParOf" srcId="{445A53B8-6D9F-45D1-A11A-41A16443C646}" destId="{FA217159-C53B-4C8A-A357-79BF1C2E2E5E}" srcOrd="5" destOrd="0" presId="urn:microsoft.com/office/officeart/2005/8/layout/vProcess5"/>
    <dgm:cxn modelId="{51A309F9-34DD-407A-94F7-9565CA5CF748}" type="presParOf" srcId="{445A53B8-6D9F-45D1-A11A-41A16443C646}" destId="{57F5D238-A182-4493-BE86-6C0B33D20C30}" srcOrd="6" destOrd="0" presId="urn:microsoft.com/office/officeart/2005/8/layout/vProcess5"/>
    <dgm:cxn modelId="{A5CD6A9B-89E0-472F-BD00-4F71BE48563B}" type="presParOf" srcId="{445A53B8-6D9F-45D1-A11A-41A16443C646}" destId="{93F83600-C972-484F-9600-99C085346146}" srcOrd="7" destOrd="0" presId="urn:microsoft.com/office/officeart/2005/8/layout/vProcess5"/>
    <dgm:cxn modelId="{83A0BCF0-621A-4E1A-BB8F-CE3B2546C6DE}" type="presParOf" srcId="{445A53B8-6D9F-45D1-A11A-41A16443C646}" destId="{1A1BB8AF-30E7-4EF3-8B6B-5B777013B8FB}"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0A27D-C163-4C88-B027-D6C8C72A5544}">
      <dsp:nvSpPr>
        <dsp:cNvPr id="0" name=""/>
        <dsp:cNvSpPr/>
      </dsp:nvSpPr>
      <dsp:spPr>
        <a:xfrm>
          <a:off x="0" y="0"/>
          <a:ext cx="1060808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DEE9F9-90FC-42B9-8CAB-31AE839C7865}">
      <dsp:nvSpPr>
        <dsp:cNvPr id="0" name=""/>
        <dsp:cNvSpPr/>
      </dsp:nvSpPr>
      <dsp:spPr>
        <a:xfrm>
          <a:off x="0" y="0"/>
          <a:ext cx="10608085" cy="316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2133600">
            <a:lnSpc>
              <a:spcPct val="90000"/>
            </a:lnSpc>
            <a:spcBef>
              <a:spcPct val="0"/>
            </a:spcBef>
            <a:spcAft>
              <a:spcPct val="35000"/>
            </a:spcAft>
            <a:buNone/>
          </a:pPr>
          <a:r>
            <a:rPr lang="fr-BJ" sz="4800" kern="1200" dirty="0">
              <a:latin typeface="Montserrat" panose="00000500000000000000" pitchFamily="2" charset="0"/>
              <a:cs typeface="Mongolian Baiti" panose="03000500000000000000" pitchFamily="66" charset="0"/>
            </a:rPr>
            <a:t>Ensemble de pratiques pour protéger ses données, ses appareils et son identité numérique</a:t>
          </a:r>
          <a:endParaRPr lang="en-US" sz="4800" kern="1200" dirty="0">
            <a:latin typeface="Montserrat" panose="00000500000000000000" pitchFamily="2" charset="0"/>
            <a:cs typeface="Mongolian Baiti" panose="03000500000000000000" pitchFamily="66" charset="0"/>
          </a:endParaRPr>
        </a:p>
      </dsp:txBody>
      <dsp:txXfrm>
        <a:off x="0" y="0"/>
        <a:ext cx="10608085" cy="3162299"/>
      </dsp:txXfrm>
    </dsp:sp>
    <dsp:sp modelId="{371B8558-A929-4982-87A3-3F37C9F73C54}">
      <dsp:nvSpPr>
        <dsp:cNvPr id="0" name=""/>
        <dsp:cNvSpPr/>
      </dsp:nvSpPr>
      <dsp:spPr>
        <a:xfrm>
          <a:off x="0" y="3557587"/>
          <a:ext cx="1060808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74B7E2-E918-4940-8FD0-6925E637C46D}">
      <dsp:nvSpPr>
        <dsp:cNvPr id="0" name=""/>
        <dsp:cNvSpPr/>
      </dsp:nvSpPr>
      <dsp:spPr>
        <a:xfrm>
          <a:off x="0" y="3162299"/>
          <a:ext cx="10608085" cy="316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2133600">
            <a:lnSpc>
              <a:spcPct val="90000"/>
            </a:lnSpc>
            <a:spcBef>
              <a:spcPct val="0"/>
            </a:spcBef>
            <a:spcAft>
              <a:spcPct val="35000"/>
            </a:spcAft>
            <a:buNone/>
          </a:pPr>
          <a:endParaRPr lang="fr-BJ" sz="4800" kern="1200" dirty="0">
            <a:latin typeface="Montserrat" panose="00000500000000000000" pitchFamily="2" charset="0"/>
            <a:cs typeface="Mongolian Baiti" panose="03000500000000000000" pitchFamily="66" charset="0"/>
          </a:endParaRPr>
        </a:p>
        <a:p>
          <a:pPr marL="0" lvl="0" indent="0" algn="l" defTabSz="2133600">
            <a:lnSpc>
              <a:spcPct val="90000"/>
            </a:lnSpc>
            <a:spcBef>
              <a:spcPct val="0"/>
            </a:spcBef>
            <a:spcAft>
              <a:spcPct val="35000"/>
            </a:spcAft>
            <a:buNone/>
          </a:pPr>
          <a:r>
            <a:rPr lang="fr-BJ" sz="4800" kern="1200" dirty="0">
              <a:latin typeface="Montserrat" panose="00000500000000000000" pitchFamily="2" charset="0"/>
              <a:cs typeface="Mongolian Baiti" panose="03000500000000000000" pitchFamily="66" charset="0"/>
            </a:rPr>
            <a:t>Comparable à l’hygiène corporelle : régulière, préventive, essentielle</a:t>
          </a:r>
          <a:endParaRPr lang="en-US" sz="4800" kern="1200" dirty="0">
            <a:latin typeface="Montserrat" panose="00000500000000000000" pitchFamily="2" charset="0"/>
            <a:cs typeface="Mongolian Baiti" panose="03000500000000000000" pitchFamily="66" charset="0"/>
          </a:endParaRPr>
        </a:p>
      </dsp:txBody>
      <dsp:txXfrm>
        <a:off x="0" y="3162299"/>
        <a:ext cx="10608085" cy="31622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FDD81-EEA5-4909-BE62-F4C31D670C43}">
      <dsp:nvSpPr>
        <dsp:cNvPr id="0" name=""/>
        <dsp:cNvSpPr/>
      </dsp:nvSpPr>
      <dsp:spPr>
        <a:xfrm>
          <a:off x="-207550" y="231643"/>
          <a:ext cx="2743200" cy="17419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44227F-5F70-4CDA-95F3-6FD23AD95D66}">
      <dsp:nvSpPr>
        <dsp:cNvPr id="0" name=""/>
        <dsp:cNvSpPr/>
      </dsp:nvSpPr>
      <dsp:spPr>
        <a:xfrm>
          <a:off x="97249" y="521203"/>
          <a:ext cx="2743200" cy="17419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CD" sz="2800" kern="1200" dirty="0">
              <a:latin typeface="Montserrat" panose="00000500000000000000" pitchFamily="2" charset="0"/>
            </a:rPr>
            <a:t>Usurpation d’identité via LinkedIn</a:t>
          </a:r>
          <a:endParaRPr lang="fr-BJ" sz="2800" kern="1200" dirty="0">
            <a:latin typeface="Montserrat" panose="00000500000000000000" pitchFamily="2" charset="0"/>
          </a:endParaRPr>
        </a:p>
      </dsp:txBody>
      <dsp:txXfrm>
        <a:off x="148268" y="572222"/>
        <a:ext cx="2641162" cy="1639894"/>
      </dsp:txXfrm>
    </dsp:sp>
    <dsp:sp modelId="{00F3F6C7-FFBF-4A06-9DDA-A3B2EA6962AE}">
      <dsp:nvSpPr>
        <dsp:cNvPr id="0" name=""/>
        <dsp:cNvSpPr/>
      </dsp:nvSpPr>
      <dsp:spPr>
        <a:xfrm>
          <a:off x="3448455" y="3283752"/>
          <a:ext cx="2743200" cy="17419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171C7C-85C2-4C77-8EBA-61B8D9433B21}">
      <dsp:nvSpPr>
        <dsp:cNvPr id="0" name=""/>
        <dsp:cNvSpPr/>
      </dsp:nvSpPr>
      <dsp:spPr>
        <a:xfrm>
          <a:off x="3753255" y="3573312"/>
          <a:ext cx="2743200" cy="17419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kern="1200" dirty="0">
              <a:latin typeface="Montserrat" panose="00000500000000000000" pitchFamily="2" charset="0"/>
            </a:rPr>
            <a:t>Ransomware via pièce jointe piégée</a:t>
          </a:r>
          <a:endParaRPr lang="fr-BJ" sz="2800" kern="1200" dirty="0">
            <a:latin typeface="Montserrat" panose="00000500000000000000" pitchFamily="2" charset="0"/>
          </a:endParaRPr>
        </a:p>
      </dsp:txBody>
      <dsp:txXfrm>
        <a:off x="3804274" y="3624331"/>
        <a:ext cx="2641162" cy="1639894"/>
      </dsp:txXfrm>
    </dsp:sp>
    <dsp:sp modelId="{6EC915B3-A8CC-4507-B87D-D6BDB34DEF28}">
      <dsp:nvSpPr>
        <dsp:cNvPr id="0" name=""/>
        <dsp:cNvSpPr/>
      </dsp:nvSpPr>
      <dsp:spPr>
        <a:xfrm>
          <a:off x="6498050" y="231643"/>
          <a:ext cx="2743200" cy="17419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71BDC0-5FD4-42B3-AD73-E32583D59F21}">
      <dsp:nvSpPr>
        <dsp:cNvPr id="0" name=""/>
        <dsp:cNvSpPr/>
      </dsp:nvSpPr>
      <dsp:spPr>
        <a:xfrm>
          <a:off x="6802850" y="521203"/>
          <a:ext cx="2743200" cy="17419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kern="1200" dirty="0">
              <a:latin typeface="Montserrat" panose="00000500000000000000" pitchFamily="2" charset="0"/>
            </a:rPr>
            <a:t>Intrusion via mot de passe réutilisé</a:t>
          </a:r>
          <a:endParaRPr lang="fr-BJ" sz="2800" kern="1200" dirty="0">
            <a:latin typeface="Montserrat" panose="00000500000000000000" pitchFamily="2" charset="0"/>
          </a:endParaRPr>
        </a:p>
      </dsp:txBody>
      <dsp:txXfrm>
        <a:off x="6853869" y="572222"/>
        <a:ext cx="2641162" cy="16398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5E6E8A-B71D-43E3-A078-9605CDA73E02}">
      <dsp:nvSpPr>
        <dsp:cNvPr id="0" name=""/>
        <dsp:cNvSpPr/>
      </dsp:nvSpPr>
      <dsp:spPr>
        <a:xfrm>
          <a:off x="-54075" y="462543"/>
          <a:ext cx="1987209" cy="13378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380CAA-3AA4-4839-B2AC-B6B11D98C15A}">
      <dsp:nvSpPr>
        <dsp:cNvPr id="0" name=""/>
        <dsp:cNvSpPr/>
      </dsp:nvSpPr>
      <dsp:spPr>
        <a:xfrm>
          <a:off x="112667" y="620949"/>
          <a:ext cx="1987209" cy="133788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SzPts val="1000"/>
            <a:buFont typeface="Symbol" panose="05050102010706020507" pitchFamily="18" charset="2"/>
            <a:buNone/>
          </a:pPr>
          <a:r>
            <a:rPr lang="fr-BJ" sz="1500" kern="1200" dirty="0">
              <a:latin typeface="Montserrat" panose="00000500000000000000" pitchFamily="2" charset="0"/>
            </a:rPr>
            <a:t>Politique de sécurité claire</a:t>
          </a:r>
        </a:p>
      </dsp:txBody>
      <dsp:txXfrm>
        <a:off x="151852" y="660134"/>
        <a:ext cx="1908839" cy="1259513"/>
      </dsp:txXfrm>
    </dsp:sp>
    <dsp:sp modelId="{0E54B9FF-0601-40FF-A5A9-35E7128395F9}">
      <dsp:nvSpPr>
        <dsp:cNvPr id="0" name=""/>
        <dsp:cNvSpPr/>
      </dsp:nvSpPr>
      <dsp:spPr>
        <a:xfrm>
          <a:off x="2030396" y="2709842"/>
          <a:ext cx="2354321" cy="12655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AD0BFD-226D-41F0-AF80-80F5F2D11693}">
      <dsp:nvSpPr>
        <dsp:cNvPr id="0" name=""/>
        <dsp:cNvSpPr/>
      </dsp:nvSpPr>
      <dsp:spPr>
        <a:xfrm>
          <a:off x="2197139" y="2868248"/>
          <a:ext cx="2354321" cy="126557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SzPts val="1000"/>
            <a:buFont typeface="Symbol" panose="05050102010706020507" pitchFamily="18" charset="2"/>
            <a:buNone/>
          </a:pPr>
          <a:r>
            <a:rPr lang="fr-BJ" sz="1500" kern="1200" dirty="0">
              <a:latin typeface="Montserrat" panose="00000500000000000000" pitchFamily="2" charset="0"/>
            </a:rPr>
            <a:t>Formation continue des équipes</a:t>
          </a:r>
        </a:p>
      </dsp:txBody>
      <dsp:txXfrm>
        <a:off x="2234206" y="2905315"/>
        <a:ext cx="2280187" cy="1191441"/>
      </dsp:txXfrm>
    </dsp:sp>
    <dsp:sp modelId="{16C9FD00-8A59-4FED-BBE1-7F36FCD54DE0}">
      <dsp:nvSpPr>
        <dsp:cNvPr id="0" name=""/>
        <dsp:cNvSpPr/>
      </dsp:nvSpPr>
      <dsp:spPr>
        <a:xfrm>
          <a:off x="5261243" y="4624653"/>
          <a:ext cx="1500686" cy="9529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81CD75-1CB0-4387-80F2-44DDF17C5484}">
      <dsp:nvSpPr>
        <dsp:cNvPr id="0" name=""/>
        <dsp:cNvSpPr/>
      </dsp:nvSpPr>
      <dsp:spPr>
        <a:xfrm>
          <a:off x="5427985" y="4783059"/>
          <a:ext cx="1500686" cy="9529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SzPts val="1000"/>
            <a:buFont typeface="Symbol" panose="05050102010706020507" pitchFamily="18" charset="2"/>
            <a:buNone/>
          </a:pPr>
          <a:r>
            <a:rPr lang="fr-BJ" sz="1500" kern="1200" dirty="0">
              <a:latin typeface="Montserrat" panose="00000500000000000000" pitchFamily="2" charset="0"/>
            </a:rPr>
            <a:t>Audit régulier de la surface d’exposition</a:t>
          </a:r>
        </a:p>
      </dsp:txBody>
      <dsp:txXfrm>
        <a:off x="5455896" y="4810970"/>
        <a:ext cx="1444864" cy="897113"/>
      </dsp:txXfrm>
    </dsp:sp>
    <dsp:sp modelId="{41E18913-6B1C-44E5-B72F-D77582D68BE4}">
      <dsp:nvSpPr>
        <dsp:cNvPr id="0" name=""/>
        <dsp:cNvSpPr/>
      </dsp:nvSpPr>
      <dsp:spPr>
        <a:xfrm>
          <a:off x="8374255" y="2460002"/>
          <a:ext cx="1500686" cy="9529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E74C5D-0A57-4EF6-B6EB-BB700FA16549}">
      <dsp:nvSpPr>
        <dsp:cNvPr id="0" name=""/>
        <dsp:cNvSpPr/>
      </dsp:nvSpPr>
      <dsp:spPr>
        <a:xfrm>
          <a:off x="8540998" y="2618408"/>
          <a:ext cx="1500686" cy="9529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SzPts val="1000"/>
            <a:buFont typeface="Symbol" panose="05050102010706020507" pitchFamily="18" charset="2"/>
            <a:buNone/>
          </a:pPr>
          <a:r>
            <a:rPr lang="fr-BJ" sz="1500" kern="1200" dirty="0">
              <a:latin typeface="Montserrat" panose="00000500000000000000" pitchFamily="2" charset="0"/>
            </a:rPr>
            <a:t>Gestion des accès et des droits</a:t>
          </a:r>
        </a:p>
      </dsp:txBody>
      <dsp:txXfrm>
        <a:off x="8568909" y="2646319"/>
        <a:ext cx="1444864" cy="897113"/>
      </dsp:txXfrm>
    </dsp:sp>
    <dsp:sp modelId="{5079FF87-624A-4F7C-B81A-CE59A53B477F}">
      <dsp:nvSpPr>
        <dsp:cNvPr id="0" name=""/>
        <dsp:cNvSpPr/>
      </dsp:nvSpPr>
      <dsp:spPr>
        <a:xfrm>
          <a:off x="6737580" y="386852"/>
          <a:ext cx="1500686" cy="9529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4C86E1-32FC-48B7-800D-019BD3F45318}">
      <dsp:nvSpPr>
        <dsp:cNvPr id="0" name=""/>
        <dsp:cNvSpPr/>
      </dsp:nvSpPr>
      <dsp:spPr>
        <a:xfrm>
          <a:off x="6904322" y="545257"/>
          <a:ext cx="1500686" cy="9529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SzPts val="1000"/>
            <a:buFont typeface="Symbol" panose="05050102010706020507" pitchFamily="18" charset="2"/>
            <a:buNone/>
          </a:pPr>
          <a:r>
            <a:rPr lang="fr-BJ" sz="1500" kern="1200" dirty="0">
              <a:latin typeface="Montserrat" panose="00000500000000000000" pitchFamily="2" charset="0"/>
            </a:rPr>
            <a:t>Plan de réponse aux incidents</a:t>
          </a:r>
        </a:p>
      </dsp:txBody>
      <dsp:txXfrm>
        <a:off x="6932233" y="573168"/>
        <a:ext cx="1444864" cy="8971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FE3FC-4273-4403-9661-3BDD1F674227}">
      <dsp:nvSpPr>
        <dsp:cNvPr id="0" name=""/>
        <dsp:cNvSpPr/>
      </dsp:nvSpPr>
      <dsp:spPr>
        <a:xfrm rot="5400000">
          <a:off x="-497978" y="1657583"/>
          <a:ext cx="2189639" cy="26393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84A220-CDBB-47CC-BF2B-DE212B85F19B}">
      <dsp:nvSpPr>
        <dsp:cNvPr id="0" name=""/>
        <dsp:cNvSpPr/>
      </dsp:nvSpPr>
      <dsp:spPr>
        <a:xfrm>
          <a:off x="5403" y="259674"/>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Utiliser des mots de passe complexes, renouvelés régulièrement</a:t>
          </a:r>
          <a:endParaRPr lang="en-US" sz="2100" kern="1200" dirty="0">
            <a:latin typeface="Montserrat" panose="00000500000000000000" pitchFamily="2" charset="0"/>
          </a:endParaRPr>
        </a:p>
      </dsp:txBody>
      <dsp:txXfrm>
        <a:off x="56939" y="311210"/>
        <a:ext cx="2829548" cy="1656500"/>
      </dsp:txXfrm>
    </dsp:sp>
    <dsp:sp modelId="{D76E7123-9CAC-4245-8F8E-45DCADF043DA}">
      <dsp:nvSpPr>
        <dsp:cNvPr id="0" name=""/>
        <dsp:cNvSpPr/>
      </dsp:nvSpPr>
      <dsp:spPr>
        <a:xfrm rot="5400000">
          <a:off x="-497978" y="3857048"/>
          <a:ext cx="2189639" cy="26393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AD3451-D37C-49BD-9ED9-F0C4A82F5E71}">
      <dsp:nvSpPr>
        <dsp:cNvPr id="0" name=""/>
        <dsp:cNvSpPr/>
      </dsp:nvSpPr>
      <dsp:spPr>
        <a:xfrm>
          <a:off x="5403" y="2459140"/>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Activer systématiquement l’authentification à deux facteurs (2FA)</a:t>
          </a:r>
          <a:endParaRPr lang="en-US" sz="2100" kern="1200" dirty="0">
            <a:latin typeface="Montserrat" panose="00000500000000000000" pitchFamily="2" charset="0"/>
          </a:endParaRPr>
        </a:p>
      </dsp:txBody>
      <dsp:txXfrm>
        <a:off x="56939" y="2510676"/>
        <a:ext cx="2829548" cy="1656500"/>
      </dsp:txXfrm>
    </dsp:sp>
    <dsp:sp modelId="{217327A7-BFD5-441A-AF8B-F4F340922733}">
      <dsp:nvSpPr>
        <dsp:cNvPr id="0" name=""/>
        <dsp:cNvSpPr/>
      </dsp:nvSpPr>
      <dsp:spPr>
        <a:xfrm>
          <a:off x="601753" y="4956781"/>
          <a:ext cx="3890559" cy="26393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12AA8D-43B5-4280-9F81-51732B916B7E}">
      <dsp:nvSpPr>
        <dsp:cNvPr id="0" name=""/>
        <dsp:cNvSpPr/>
      </dsp:nvSpPr>
      <dsp:spPr>
        <a:xfrm>
          <a:off x="5403" y="4658606"/>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Éviter les réseaux Wi-Fi publics non sécurisés ou utiliser un VPN</a:t>
          </a:r>
          <a:endParaRPr lang="en-US" sz="2100" kern="1200" dirty="0">
            <a:latin typeface="Montserrat" panose="00000500000000000000" pitchFamily="2" charset="0"/>
          </a:endParaRPr>
        </a:p>
      </dsp:txBody>
      <dsp:txXfrm>
        <a:off x="56939" y="4710142"/>
        <a:ext cx="2829548" cy="1656500"/>
      </dsp:txXfrm>
    </dsp:sp>
    <dsp:sp modelId="{A309F348-4FCA-44A9-A7F9-5128D14D4D8D}">
      <dsp:nvSpPr>
        <dsp:cNvPr id="0" name=""/>
        <dsp:cNvSpPr/>
      </dsp:nvSpPr>
      <dsp:spPr>
        <a:xfrm rot="16200000">
          <a:off x="3402406" y="3857048"/>
          <a:ext cx="2189639" cy="26393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27E8CA-2980-41F2-8CB6-C769370E292A}">
      <dsp:nvSpPr>
        <dsp:cNvPr id="0" name=""/>
        <dsp:cNvSpPr/>
      </dsp:nvSpPr>
      <dsp:spPr>
        <a:xfrm>
          <a:off x="3905789" y="4658606"/>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Mettre à jour régulièrement tous les logiciels et systèmes</a:t>
          </a:r>
          <a:endParaRPr lang="en-US" sz="2100" kern="1200" dirty="0">
            <a:latin typeface="Montserrat" panose="00000500000000000000" pitchFamily="2" charset="0"/>
          </a:endParaRPr>
        </a:p>
      </dsp:txBody>
      <dsp:txXfrm>
        <a:off x="3957325" y="4710142"/>
        <a:ext cx="2829548" cy="1656500"/>
      </dsp:txXfrm>
    </dsp:sp>
    <dsp:sp modelId="{45DD7454-31D8-4C24-A9BB-5E97C96C43EA}">
      <dsp:nvSpPr>
        <dsp:cNvPr id="0" name=""/>
        <dsp:cNvSpPr/>
      </dsp:nvSpPr>
      <dsp:spPr>
        <a:xfrm rot="16200000">
          <a:off x="3402406" y="1657583"/>
          <a:ext cx="2189639" cy="26393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A43DAB-50F1-4CF3-AB69-D79F944B5B34}">
      <dsp:nvSpPr>
        <dsp:cNvPr id="0" name=""/>
        <dsp:cNvSpPr/>
      </dsp:nvSpPr>
      <dsp:spPr>
        <a:xfrm>
          <a:off x="3905789" y="2459140"/>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Sauvegarder les données importantes sur des supports sécurisés</a:t>
          </a:r>
          <a:endParaRPr lang="en-US" sz="2100" kern="1200" dirty="0">
            <a:latin typeface="Montserrat" panose="00000500000000000000" pitchFamily="2" charset="0"/>
          </a:endParaRPr>
        </a:p>
      </dsp:txBody>
      <dsp:txXfrm>
        <a:off x="3957325" y="2510676"/>
        <a:ext cx="2829548" cy="1656500"/>
      </dsp:txXfrm>
    </dsp:sp>
    <dsp:sp modelId="{2585E200-B19A-4DB7-8B62-BAAA516C841C}">
      <dsp:nvSpPr>
        <dsp:cNvPr id="0" name=""/>
        <dsp:cNvSpPr/>
      </dsp:nvSpPr>
      <dsp:spPr>
        <a:xfrm>
          <a:off x="4502139" y="557850"/>
          <a:ext cx="3890559" cy="26393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ECCAD8-C303-4804-AF4C-F872BF8B2D91}">
      <dsp:nvSpPr>
        <dsp:cNvPr id="0" name=""/>
        <dsp:cNvSpPr/>
      </dsp:nvSpPr>
      <dsp:spPr>
        <a:xfrm>
          <a:off x="3905789" y="259674"/>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Former régulièrement les collaborateurs aux risques et aux bonnes pratiques</a:t>
          </a:r>
          <a:endParaRPr lang="en-US" sz="2100" kern="1200" dirty="0">
            <a:latin typeface="Montserrat" panose="00000500000000000000" pitchFamily="2" charset="0"/>
          </a:endParaRPr>
        </a:p>
      </dsp:txBody>
      <dsp:txXfrm>
        <a:off x="3957325" y="311210"/>
        <a:ext cx="2829548" cy="1656500"/>
      </dsp:txXfrm>
    </dsp:sp>
    <dsp:sp modelId="{CC21F435-98B4-4614-A389-AE031A92858E}">
      <dsp:nvSpPr>
        <dsp:cNvPr id="0" name=""/>
        <dsp:cNvSpPr/>
      </dsp:nvSpPr>
      <dsp:spPr>
        <a:xfrm>
          <a:off x="7806175" y="259674"/>
          <a:ext cx="2932620" cy="17595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Montserrat" panose="00000500000000000000" pitchFamily="2" charset="0"/>
            </a:rPr>
            <a:t>Mettre en place une politique claire de gestion des accès</a:t>
          </a:r>
          <a:endParaRPr lang="en-US" sz="2100" kern="1200" dirty="0">
            <a:latin typeface="Montserrat" panose="00000500000000000000" pitchFamily="2" charset="0"/>
          </a:endParaRPr>
        </a:p>
      </dsp:txBody>
      <dsp:txXfrm>
        <a:off x="7857711" y="311210"/>
        <a:ext cx="2829548" cy="1656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7F21C-C040-4678-8308-A12C82FD0D10}">
      <dsp:nvSpPr>
        <dsp:cNvPr id="0" name=""/>
        <dsp:cNvSpPr/>
      </dsp:nvSpPr>
      <dsp:spPr>
        <a:xfrm>
          <a:off x="0" y="0"/>
          <a:ext cx="11205210" cy="9989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BJ" sz="3500" kern="1200"/>
            <a:t>L’hygiène numérique est une responsabilité collective</a:t>
          </a:r>
          <a:endParaRPr lang="en-US" sz="3500" kern="1200"/>
        </a:p>
      </dsp:txBody>
      <dsp:txXfrm>
        <a:off x="29258" y="29258"/>
        <a:ext cx="10127281" cy="940418"/>
      </dsp:txXfrm>
    </dsp:sp>
    <dsp:sp modelId="{EDC405A5-AD1D-4854-AE8F-EAB279BD50EE}">
      <dsp:nvSpPr>
        <dsp:cNvPr id="0" name=""/>
        <dsp:cNvSpPr/>
      </dsp:nvSpPr>
      <dsp:spPr>
        <a:xfrm>
          <a:off x="988694" y="1165423"/>
          <a:ext cx="11205210" cy="9989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BJ" sz="3500" kern="1200"/>
            <a:t>Ce que vous ignorez peut être utilisé contre vous</a:t>
          </a:r>
          <a:endParaRPr lang="en-US" sz="3500" kern="1200"/>
        </a:p>
      </dsp:txBody>
      <dsp:txXfrm>
        <a:off x="1017952" y="1194681"/>
        <a:ext cx="9508691" cy="940418"/>
      </dsp:txXfrm>
    </dsp:sp>
    <dsp:sp modelId="{E79B2ADD-4C78-4FF8-B11E-796D90EE3ED9}">
      <dsp:nvSpPr>
        <dsp:cNvPr id="0" name=""/>
        <dsp:cNvSpPr/>
      </dsp:nvSpPr>
      <dsp:spPr>
        <a:xfrm>
          <a:off x="1977389" y="2330847"/>
          <a:ext cx="11205210" cy="9989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BJ" sz="3500" kern="1200"/>
            <a:t>Adoptez une posture proactive et vigilante</a:t>
          </a:r>
          <a:endParaRPr lang="en-US" sz="3500" kern="1200"/>
        </a:p>
      </dsp:txBody>
      <dsp:txXfrm>
        <a:off x="2006647" y="2360105"/>
        <a:ext cx="9508691" cy="940418"/>
      </dsp:txXfrm>
    </dsp:sp>
    <dsp:sp modelId="{F367DB17-1ED0-4CBC-9464-E1BE4E4D5236}">
      <dsp:nvSpPr>
        <dsp:cNvPr id="0" name=""/>
        <dsp:cNvSpPr/>
      </dsp:nvSpPr>
      <dsp:spPr>
        <a:xfrm>
          <a:off x="10555902" y="757525"/>
          <a:ext cx="649307" cy="64930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10701996" y="757525"/>
        <a:ext cx="357119" cy="488604"/>
      </dsp:txXfrm>
    </dsp:sp>
    <dsp:sp modelId="{FA217159-C53B-4C8A-A357-79BF1C2E2E5E}">
      <dsp:nvSpPr>
        <dsp:cNvPr id="0" name=""/>
        <dsp:cNvSpPr/>
      </dsp:nvSpPr>
      <dsp:spPr>
        <a:xfrm>
          <a:off x="11544597" y="1916289"/>
          <a:ext cx="649307" cy="64930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11690691" y="1916289"/>
        <a:ext cx="357119" cy="48860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J"/>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4408FE-6855-4DBE-9465-E9780CD21DC7}" type="datetimeFigureOut">
              <a:rPr lang="fr-BJ" smtClean="0"/>
              <a:t>28/02/2026</a:t>
            </a:fld>
            <a:endParaRPr lang="fr-BJ"/>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J"/>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J"/>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J"/>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829DD-F32A-4743-93C4-0FC4D07A4DF6}" type="slidenum">
              <a:rPr lang="fr-BJ" smtClean="0"/>
              <a:t>‹N°›</a:t>
            </a:fld>
            <a:endParaRPr lang="fr-BJ"/>
          </a:p>
        </p:txBody>
      </p:sp>
    </p:spTree>
    <p:extLst>
      <p:ext uri="{BB962C8B-B14F-4D97-AF65-F5344CB8AC3E}">
        <p14:creationId xmlns:p14="http://schemas.microsoft.com/office/powerpoint/2010/main" val="476757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J"/>
          </a:p>
        </p:txBody>
      </p:sp>
      <p:sp>
        <p:nvSpPr>
          <p:cNvPr id="4" name="Espace réservé du numéro de diapositive 3"/>
          <p:cNvSpPr>
            <a:spLocks noGrp="1"/>
          </p:cNvSpPr>
          <p:nvPr>
            <p:ph type="sldNum" sz="quarter" idx="5"/>
          </p:nvPr>
        </p:nvSpPr>
        <p:spPr/>
        <p:txBody>
          <a:bodyPr/>
          <a:lstStyle/>
          <a:p>
            <a:fld id="{9B1829DD-F32A-4743-93C4-0FC4D07A4DF6}" type="slidenum">
              <a:rPr lang="fr-BJ" smtClean="0"/>
              <a:t>2</a:t>
            </a:fld>
            <a:endParaRPr lang="fr-BJ"/>
          </a:p>
        </p:txBody>
      </p:sp>
    </p:spTree>
    <p:extLst>
      <p:ext uri="{BB962C8B-B14F-4D97-AF65-F5344CB8AC3E}">
        <p14:creationId xmlns:p14="http://schemas.microsoft.com/office/powerpoint/2010/main" val="2479904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2/28/2026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4.xml"/><Relationship Id="rId7" Type="http://schemas.openxmlformats.org/officeDocument/2006/relationships/diagramData" Target="../diagrams/data1.xml"/><Relationship Id="rId12"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jpeg"/><Relationship Id="rId11" Type="http://schemas.microsoft.com/office/2007/relationships/diagramDrawing" Target="../diagrams/drawing1.xml"/><Relationship Id="rId5" Type="http://schemas.openxmlformats.org/officeDocument/2006/relationships/image" Target="../media/image8.svg"/><Relationship Id="rId10" Type="http://schemas.openxmlformats.org/officeDocument/2006/relationships/diagramColors" Target="../diagrams/colors1.xml"/><Relationship Id="rId4" Type="http://schemas.openxmlformats.org/officeDocument/2006/relationships/image" Target="../media/image7.png"/><Relationship Id="rId9"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svg"/><Relationship Id="rId7" Type="http://schemas.openxmlformats.org/officeDocument/2006/relationships/diagramQuickStyle" Target="../diagrams/quickStyle2.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9.jpe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8.svg"/><Relationship Id="rId7" Type="http://schemas.openxmlformats.org/officeDocument/2006/relationships/diagramQuickStyle" Target="../diagrams/quickStyle3.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9.jpeg"/><Relationship Id="rId9" Type="http://schemas.microsoft.com/office/2007/relationships/diagramDrawing" Target="../diagrams/drawing3.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8.svg"/><Relationship Id="rId7" Type="http://schemas.openxmlformats.org/officeDocument/2006/relationships/diagramQuickStyle" Target="../diagrams/quickStyle4.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1.png"/><Relationship Id="rId9" Type="http://schemas.microsoft.com/office/2007/relationships/diagramDrawing" Target="../diagrams/drawing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svg"/><Relationship Id="rId7" Type="http://schemas.openxmlformats.org/officeDocument/2006/relationships/diagramQuickStyle" Target="../diagrams/quickStyle5.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3.jpeg"/><Relationship Id="rId9" Type="http://schemas.microsoft.com/office/2007/relationships/diagramDrawing" Target="../diagrams/drawin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e 12"/>
          <p:cNvGrpSpPr/>
          <p:nvPr/>
        </p:nvGrpSpPr>
        <p:grpSpPr>
          <a:xfrm>
            <a:off x="-228600" y="-495300"/>
            <a:ext cx="18745200" cy="10896600"/>
            <a:chOff x="-157718" y="-131138"/>
            <a:chExt cx="18603436" cy="10549276"/>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38888" b="-38888"/>
              </a:stretch>
            </a:blipFill>
          </p:spPr>
          <p:txBody>
            <a:bodyPr/>
            <a:lstStyle/>
            <a:p>
              <a:endParaRPr lang="fr-FR"/>
            </a:p>
          </p:txBody>
        </p:sp>
        <p:sp>
          <p:nvSpPr>
            <p:cNvPr id="3" name="Freeform 3"/>
            <p:cNvSpPr/>
            <p:nvPr/>
          </p:nvSpPr>
          <p:spPr>
            <a:xfrm>
              <a:off x="13689772" y="-131138"/>
              <a:ext cx="4755946" cy="1634316"/>
            </a:xfrm>
            <a:custGeom>
              <a:avLst/>
              <a:gdLst/>
              <a:ahLst/>
              <a:cxnLst/>
              <a:rect l="l" t="t" r="r" b="b"/>
              <a:pathLst>
                <a:path w="4755946" h="1634316">
                  <a:moveTo>
                    <a:pt x="0" y="0"/>
                  </a:moveTo>
                  <a:lnTo>
                    <a:pt x="4755946" y="0"/>
                  </a:lnTo>
                  <a:lnTo>
                    <a:pt x="4755946" y="1634316"/>
                  </a:lnTo>
                  <a:lnTo>
                    <a:pt x="0" y="16343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a:off x="-157718" y="8783822"/>
              <a:ext cx="4755946" cy="1634316"/>
            </a:xfrm>
            <a:custGeom>
              <a:avLst/>
              <a:gdLst/>
              <a:ahLst/>
              <a:cxnLst/>
              <a:rect l="l" t="t" r="r" b="b"/>
              <a:pathLst>
                <a:path w="4755946" h="1634316">
                  <a:moveTo>
                    <a:pt x="0" y="0"/>
                  </a:moveTo>
                  <a:lnTo>
                    <a:pt x="4755946" y="0"/>
                  </a:lnTo>
                  <a:lnTo>
                    <a:pt x="4755946" y="1634316"/>
                  </a:lnTo>
                  <a:lnTo>
                    <a:pt x="0" y="16343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sp>
        <p:nvSpPr>
          <p:cNvPr id="5" name="Freeform 5"/>
          <p:cNvSpPr/>
          <p:nvPr/>
        </p:nvSpPr>
        <p:spPr>
          <a:xfrm>
            <a:off x="985571" y="1028700"/>
            <a:ext cx="1910600" cy="1910600"/>
          </a:xfrm>
          <a:custGeom>
            <a:avLst/>
            <a:gdLst/>
            <a:ahLst/>
            <a:cxnLst/>
            <a:rect l="l" t="t" r="r" b="b"/>
            <a:pathLst>
              <a:path w="1910600" h="1910600">
                <a:moveTo>
                  <a:pt x="0" y="0"/>
                </a:moveTo>
                <a:lnTo>
                  <a:pt x="1910600" y="0"/>
                </a:lnTo>
                <a:lnTo>
                  <a:pt x="1910600" y="1910600"/>
                </a:lnTo>
                <a:lnTo>
                  <a:pt x="0" y="1910600"/>
                </a:lnTo>
                <a:lnTo>
                  <a:pt x="0" y="0"/>
                </a:lnTo>
                <a:close/>
              </a:path>
            </a:pathLst>
          </a:custGeom>
          <a:blipFill>
            <a:blip r:embed="rId7"/>
            <a:stretch>
              <a:fillRect/>
            </a:stretch>
          </a:blipFill>
        </p:spPr>
        <p:txBody>
          <a:bodyPr/>
          <a:lstStyle/>
          <a:p>
            <a:endParaRPr lang="fr-FR"/>
          </a:p>
        </p:txBody>
      </p:sp>
      <p:sp>
        <p:nvSpPr>
          <p:cNvPr id="10" name="TextBox 7"/>
          <p:cNvSpPr txBox="1"/>
          <p:nvPr/>
        </p:nvSpPr>
        <p:spPr>
          <a:xfrm>
            <a:off x="10491756" y="8535058"/>
            <a:ext cx="4393576" cy="356235"/>
          </a:xfrm>
          <a:prstGeom prst="rect">
            <a:avLst/>
          </a:prstGeom>
        </p:spPr>
        <p:txBody>
          <a:bodyPr lIns="0" tIns="0" rIns="0" bIns="0" rtlCol="0" anchor="t">
            <a:spAutoFit/>
          </a:bodyPr>
          <a:lstStyle/>
          <a:p>
            <a:pPr algn="ctr">
              <a:lnSpc>
                <a:spcPts val="2940"/>
              </a:lnSpc>
            </a:pPr>
            <a:r>
              <a:rPr lang="en-US" sz="2100" b="1" spc="315" dirty="0" err="1">
                <a:solidFill>
                  <a:srgbClr val="F0F4F1"/>
                </a:solidFill>
                <a:latin typeface="Montserrat Bold"/>
                <a:ea typeface="Montserrat Bold"/>
                <a:cs typeface="Montserrat Bold"/>
                <a:sym typeface="Montserrat Bold"/>
              </a:rPr>
              <a:t>Kpessou</a:t>
            </a:r>
            <a:r>
              <a:rPr lang="en-US" sz="2100" b="1" spc="315" dirty="0">
                <a:solidFill>
                  <a:srgbClr val="F0F4F1"/>
                </a:solidFill>
                <a:latin typeface="Montserrat Bold"/>
                <a:ea typeface="Montserrat Bold"/>
                <a:cs typeface="Montserrat Bold"/>
                <a:sym typeface="Montserrat Bold"/>
              </a:rPr>
              <a:t> TACOLODJOU</a:t>
            </a:r>
          </a:p>
        </p:txBody>
      </p:sp>
      <p:sp>
        <p:nvSpPr>
          <p:cNvPr id="11" name="TextBox 8"/>
          <p:cNvSpPr txBox="1"/>
          <p:nvPr/>
        </p:nvSpPr>
        <p:spPr>
          <a:xfrm>
            <a:off x="10535397" y="9026180"/>
            <a:ext cx="4554387" cy="688843"/>
          </a:xfrm>
          <a:prstGeom prst="rect">
            <a:avLst/>
          </a:prstGeom>
        </p:spPr>
        <p:txBody>
          <a:bodyPr wrap="square" lIns="0" tIns="0" rIns="0" bIns="0" rtlCol="0" anchor="t">
            <a:spAutoFit/>
          </a:bodyPr>
          <a:lstStyle/>
          <a:p>
            <a:pPr algn="ctr">
              <a:lnSpc>
                <a:spcPts val="2940"/>
              </a:lnSpc>
            </a:pPr>
            <a:r>
              <a:rPr lang="en-US" sz="1200" spc="315" dirty="0" err="1">
                <a:solidFill>
                  <a:srgbClr val="F0F4F1"/>
                </a:solidFill>
                <a:latin typeface="Montserrat" panose="00000500000000000000"/>
                <a:ea typeface="Montserrat" panose="00000500000000000000"/>
                <a:cs typeface="Montserrat" panose="00000500000000000000"/>
                <a:sym typeface="Montserrat" panose="00000500000000000000"/>
              </a:rPr>
              <a:t>Analyste</a:t>
            </a:r>
            <a:r>
              <a:rPr lang="en-US" sz="1200" spc="315" dirty="0">
                <a:solidFill>
                  <a:srgbClr val="F0F4F1"/>
                </a:solidFill>
                <a:latin typeface="Montserrat" panose="00000500000000000000"/>
                <a:ea typeface="Montserrat" panose="00000500000000000000"/>
                <a:cs typeface="Montserrat" panose="00000500000000000000"/>
                <a:sym typeface="Montserrat" panose="00000500000000000000"/>
              </a:rPr>
              <a:t> </a:t>
            </a:r>
            <a:r>
              <a:rPr lang="en-US" sz="1200" spc="315" dirty="0" err="1">
                <a:solidFill>
                  <a:srgbClr val="F0F4F1"/>
                </a:solidFill>
                <a:latin typeface="Montserrat" panose="00000500000000000000"/>
                <a:ea typeface="Montserrat" panose="00000500000000000000"/>
                <a:cs typeface="Montserrat" panose="00000500000000000000"/>
                <a:sym typeface="Montserrat" panose="00000500000000000000"/>
              </a:rPr>
              <a:t>Programmeur</a:t>
            </a:r>
            <a:r>
              <a:rPr lang="en-US" sz="1200" spc="315" dirty="0">
                <a:solidFill>
                  <a:srgbClr val="F0F4F1"/>
                </a:solidFill>
                <a:latin typeface="Montserrat" panose="00000500000000000000"/>
                <a:ea typeface="Montserrat" panose="00000500000000000000"/>
                <a:cs typeface="Montserrat" panose="00000500000000000000"/>
                <a:sym typeface="Montserrat" panose="00000500000000000000"/>
              </a:rPr>
              <a:t>: </a:t>
            </a:r>
            <a:r>
              <a:rPr lang="en-US" sz="1200" spc="315" dirty="0" err="1">
                <a:solidFill>
                  <a:srgbClr val="F0F4F1"/>
                </a:solidFill>
                <a:latin typeface="Montserrat" panose="00000500000000000000"/>
                <a:ea typeface="Montserrat" panose="00000500000000000000"/>
                <a:cs typeface="Montserrat" panose="00000500000000000000"/>
                <a:sym typeface="Montserrat" panose="00000500000000000000"/>
              </a:rPr>
              <a:t>Specialiste</a:t>
            </a:r>
            <a:r>
              <a:rPr lang="en-US" sz="1200" spc="315" dirty="0">
                <a:solidFill>
                  <a:srgbClr val="F0F4F1"/>
                </a:solidFill>
                <a:latin typeface="Montserrat" panose="00000500000000000000"/>
                <a:ea typeface="Montserrat" panose="00000500000000000000"/>
                <a:cs typeface="Montserrat" panose="00000500000000000000"/>
                <a:sym typeface="Montserrat" panose="00000500000000000000"/>
              </a:rPr>
              <a:t> des Réseaux </a:t>
            </a:r>
            <a:r>
              <a:rPr lang="en-US" sz="1200" spc="315" dirty="0" err="1">
                <a:solidFill>
                  <a:srgbClr val="F0F4F1"/>
                </a:solidFill>
                <a:latin typeface="Montserrat" panose="00000500000000000000"/>
                <a:ea typeface="Montserrat" panose="00000500000000000000"/>
                <a:cs typeface="Montserrat" panose="00000500000000000000"/>
                <a:sym typeface="Montserrat" panose="00000500000000000000"/>
              </a:rPr>
              <a:t>informatiques</a:t>
            </a:r>
            <a:endParaRPr lang="en-US" sz="1200" spc="315" dirty="0">
              <a:solidFill>
                <a:srgbClr val="F0F4F1"/>
              </a:solidFill>
              <a:latin typeface="Montserrat" panose="00000500000000000000"/>
              <a:ea typeface="Montserrat" panose="00000500000000000000"/>
              <a:cs typeface="Montserrat" panose="00000500000000000000"/>
              <a:sym typeface="Montserrat" panose="00000500000000000000"/>
            </a:endParaRPr>
          </a:p>
        </p:txBody>
      </p:sp>
      <p:sp>
        <p:nvSpPr>
          <p:cNvPr id="12" name="TextBox 9"/>
          <p:cNvSpPr txBox="1"/>
          <p:nvPr/>
        </p:nvSpPr>
        <p:spPr>
          <a:xfrm>
            <a:off x="2650289" y="3401189"/>
            <a:ext cx="12987421" cy="3000821"/>
          </a:xfrm>
          <a:prstGeom prst="rect">
            <a:avLst/>
          </a:prstGeom>
        </p:spPr>
        <p:txBody>
          <a:bodyPr wrap="square" lIns="0" tIns="0" rIns="0" bIns="0" rtlCol="0" anchor="t">
            <a:spAutoFit/>
          </a:bodyPr>
          <a:lstStyle/>
          <a:p>
            <a:pPr algn="ctr">
              <a:lnSpc>
                <a:spcPts val="9000"/>
              </a:lnSpc>
            </a:pPr>
            <a:r>
              <a:rPr lang="en-US" sz="6600" dirty="0">
                <a:solidFill>
                  <a:schemeClr val="bg1"/>
                </a:solidFill>
                <a:latin typeface="Mokoto"/>
                <a:ea typeface="Mokoto"/>
                <a:cs typeface="Mokoto"/>
                <a:sym typeface="Mokoto"/>
              </a:rPr>
              <a:t>Hygiene numérique  </a:t>
            </a:r>
          </a:p>
          <a:p>
            <a:pPr algn="ctr"/>
            <a:r>
              <a:rPr lang="fr-FR" sz="4000" b="1" dirty="0">
                <a:solidFill>
                  <a:srgbClr val="F0F4F1"/>
                </a:solidFill>
                <a:latin typeface="Mokoto" charset="0"/>
                <a:ea typeface="Mokoto"/>
                <a:cs typeface="Mokoto"/>
                <a:sym typeface="Mokoto"/>
              </a:rPr>
              <a:t>Ce que les hackers savent sur vous et votre entreprise mais que vous ignorez</a:t>
            </a:r>
            <a:endParaRPr lang="en-US" sz="4000" b="1" dirty="0">
              <a:solidFill>
                <a:srgbClr val="F0F4F1"/>
              </a:solidFill>
              <a:latin typeface="Mokoto" charset="0"/>
              <a:ea typeface="Mokoto"/>
              <a:cs typeface="Mokoto"/>
              <a:sym typeface="Mokoto"/>
            </a:endParaRPr>
          </a:p>
        </p:txBody>
      </p:sp>
      <p:pic>
        <p:nvPicPr>
          <p:cNvPr id="22" name="Audio 21">
            <a:hlinkClick r:id="" action="ppaction://media"/>
            <a:extLst>
              <a:ext uri="{FF2B5EF4-FFF2-40B4-BE49-F238E27FC236}">
                <a16:creationId xmlns:a16="http://schemas.microsoft.com/office/drawing/2014/main" id="{71DBF278-8171-0D8E-58FE-F7CA2E0A68D8}"/>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6612" t="-266612" r="-266612" b="-266612"/>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35920"/>
    </mc:Choice>
    <mc:Fallback xmlns="">
      <p:transition spd="slow" advTm="135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extLst>
    <p:ext uri="{3A86A75C-4F4B-4683-9AE1-C65F6400EC91}">
      <p14:laserTraceLst xmlns:p14="http://schemas.microsoft.com/office/powerpoint/2010/main">
        <p14:tracePtLst>
          <p14:tracePt t="91904" x="4914900" y="9401175"/>
          <p14:tracePt t="92250" x="6537325" y="10102850"/>
          <p14:tracePt t="92258" x="6615113" y="9959975"/>
          <p14:tracePt t="92273" x="6772275" y="9763125"/>
          <p14:tracePt t="92289" x="6916738" y="9566275"/>
          <p14:tracePt t="92305" x="7073900" y="9409113"/>
          <p14:tracePt t="92322" x="7218363" y="9277350"/>
          <p14:tracePt t="92340" x="7348538" y="9159875"/>
          <p14:tracePt t="92356" x="7519988" y="9015413"/>
          <p14:tracePt t="92358" x="7597775" y="8950325"/>
          <p14:tracePt t="92372" x="7821613" y="8793163"/>
          <p14:tracePt t="92391" x="7978775" y="8675688"/>
          <p14:tracePt t="92395" x="8056563" y="8609013"/>
          <p14:tracePt t="92406" x="8135938" y="8543925"/>
          <p14:tracePt t="92409" x="8213725" y="8478838"/>
          <p14:tracePt t="92423" x="8358188" y="8374063"/>
          <p14:tracePt t="92440" x="8488363" y="8308975"/>
          <p14:tracePt t="92455" x="8593138" y="8216900"/>
          <p14:tracePt t="92472" x="8672513" y="8177213"/>
          <p14:tracePt t="92489" x="8737600" y="8164513"/>
          <p14:tracePt t="92506" x="8802688" y="8137525"/>
          <p14:tracePt t="92522" x="8842375" y="8137525"/>
          <p14:tracePt t="92539" x="8855075" y="8137525"/>
          <p14:tracePt t="92556" x="8882063" y="8137525"/>
          <p14:tracePt t="92573" x="8907463" y="8137525"/>
          <p14:tracePt t="92591" x="8921750" y="8137525"/>
          <p14:tracePt t="92605" x="8947150" y="8137525"/>
          <p14:tracePt t="92622" x="8959850" y="8137525"/>
          <p14:tracePt t="92642" x="8974138" y="8137525"/>
          <p14:tracePt t="92664" x="8986838" y="8137525"/>
          <p14:tracePt t="92709" x="8986838" y="8124825"/>
          <p14:tracePt t="92732" x="8986838" y="8112125"/>
          <p14:tracePt t="92754" x="8986838" y="8097838"/>
          <p14:tracePt t="92768" x="8986838" y="8085138"/>
          <p14:tracePt t="92777" x="8974138" y="8085138"/>
          <p14:tracePt t="92789" x="8974138" y="8072438"/>
          <p14:tracePt t="92807" x="8947150" y="8059738"/>
          <p14:tracePt t="92822" x="8921750" y="8020050"/>
          <p14:tracePt t="92839" x="8894763" y="8020050"/>
          <p14:tracePt t="92855" x="8869363" y="8007350"/>
          <p14:tracePt t="92872" x="8842375" y="7993063"/>
          <p14:tracePt t="92876" x="8829675" y="7980363"/>
          <p14:tracePt t="92889" x="8816975" y="7980363"/>
          <p14:tracePt t="92905" x="8789988" y="7980363"/>
          <p14:tracePt t="92935" x="8777288" y="7980363"/>
          <p14:tracePt t="92958" x="8764588" y="7980363"/>
          <p14:tracePt t="93070" x="8764588" y="7993063"/>
          <p14:tracePt t="93085" x="8764588" y="8007350"/>
          <p14:tracePt t="93123" x="8777288" y="8032750"/>
          <p14:tracePt t="93137" x="8777288" y="8045450"/>
          <p14:tracePt t="93145" x="8789988" y="8059738"/>
          <p14:tracePt t="93155" x="8829675" y="8085138"/>
          <p14:tracePt t="93173" x="8855075" y="8097838"/>
          <p14:tracePt t="93175" x="8869363" y="8112125"/>
          <p14:tracePt t="93191" x="8882063" y="8150225"/>
          <p14:tracePt t="93207" x="8907463" y="8164513"/>
          <p14:tracePt t="93222" x="8947150" y="8177213"/>
          <p14:tracePt t="93239" x="8986838" y="8216900"/>
          <p14:tracePt t="93256" x="9064625" y="8242300"/>
          <p14:tracePt t="93273" x="9156700" y="8281988"/>
          <p14:tracePt t="93288" x="9209088" y="8308975"/>
          <p14:tracePt t="93305" x="9288463" y="8321675"/>
          <p14:tracePt t="93321" x="9340850" y="8374063"/>
          <p14:tracePt t="93339" x="9380538" y="8386763"/>
          <p14:tracePt t="93356" x="9418638" y="8413750"/>
          <p14:tracePt t="93372" x="9432925" y="8413750"/>
          <p14:tracePt t="93389" x="9471025" y="8491538"/>
          <p14:tracePt t="93405" x="9485313" y="8556625"/>
          <p14:tracePt t="93424" x="9445625" y="8661400"/>
          <p14:tracePt t="93426" x="9405938" y="8728075"/>
          <p14:tracePt t="93439" x="9117013" y="8897938"/>
          <p14:tracePt t="93455" x="8750300" y="9082088"/>
          <p14:tracePt t="93472" x="8278813" y="9277350"/>
          <p14:tracePt t="93488" x="7677150" y="9605963"/>
          <p14:tracePt t="93507" x="6746875" y="10064750"/>
          <p14:tracePt t="94911" x="0" y="0"/>
        </p14:tracePtLst>
      </p14:laserTraceLst>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re 13">
            <a:extLst>
              <a:ext uri="{FF2B5EF4-FFF2-40B4-BE49-F238E27FC236}">
                <a16:creationId xmlns:a16="http://schemas.microsoft.com/office/drawing/2014/main" id="{24A1EFEA-847B-BA06-4CFF-84D7DA3CD8EB}"/>
              </a:ext>
            </a:extLst>
          </p:cNvPr>
          <p:cNvSpPr>
            <a:spLocks noGrp="1"/>
          </p:cNvSpPr>
          <p:nvPr>
            <p:ph type="title"/>
          </p:nvPr>
        </p:nvSpPr>
        <p:spPr>
          <a:xfrm>
            <a:off x="7196251" y="493776"/>
            <a:ext cx="10133439" cy="2674620"/>
          </a:xfrm>
        </p:spPr>
        <p:txBody>
          <a:bodyPr anchor="b">
            <a:normAutofit/>
          </a:bodyPr>
          <a:lstStyle/>
          <a:p>
            <a:r>
              <a:rPr lang="fr-FR" altLang="en-US" sz="8100" b="1">
                <a:latin typeface="Montserrat Bold"/>
                <a:ea typeface="Montserrat Bold"/>
                <a:cs typeface="Montserrat Bold"/>
                <a:sym typeface="Montserrat Bold"/>
              </a:rPr>
              <a:t>OBJECTIFS DE LA PRESENTATION</a:t>
            </a:r>
            <a:endParaRPr lang="fr-BJ" sz="8100"/>
          </a:p>
        </p:txBody>
      </p:sp>
      <p:sp>
        <p:nvSpPr>
          <p:cNvPr id="23"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96241" y="3593592"/>
            <a:ext cx="6365383" cy="27432"/>
          </a:xfrm>
          <a:custGeom>
            <a:avLst/>
            <a:gdLst>
              <a:gd name="connsiteX0" fmla="*/ 0 w 6365383"/>
              <a:gd name="connsiteY0" fmla="*/ 0 h 27432"/>
              <a:gd name="connsiteX1" fmla="*/ 636538 w 6365383"/>
              <a:gd name="connsiteY1" fmla="*/ 0 h 27432"/>
              <a:gd name="connsiteX2" fmla="*/ 1336730 w 6365383"/>
              <a:gd name="connsiteY2" fmla="*/ 0 h 27432"/>
              <a:gd name="connsiteX3" fmla="*/ 1909615 w 6365383"/>
              <a:gd name="connsiteY3" fmla="*/ 0 h 27432"/>
              <a:gd name="connsiteX4" fmla="*/ 2418846 w 6365383"/>
              <a:gd name="connsiteY4" fmla="*/ 0 h 27432"/>
              <a:gd name="connsiteX5" fmla="*/ 2928076 w 6365383"/>
              <a:gd name="connsiteY5" fmla="*/ 0 h 27432"/>
              <a:gd name="connsiteX6" fmla="*/ 3373653 w 6365383"/>
              <a:gd name="connsiteY6" fmla="*/ 0 h 27432"/>
              <a:gd name="connsiteX7" fmla="*/ 4137499 w 6365383"/>
              <a:gd name="connsiteY7" fmla="*/ 0 h 27432"/>
              <a:gd name="connsiteX8" fmla="*/ 4901345 w 6365383"/>
              <a:gd name="connsiteY8" fmla="*/ 0 h 27432"/>
              <a:gd name="connsiteX9" fmla="*/ 5665191 w 6365383"/>
              <a:gd name="connsiteY9" fmla="*/ 0 h 27432"/>
              <a:gd name="connsiteX10" fmla="*/ 6365383 w 6365383"/>
              <a:gd name="connsiteY10" fmla="*/ 0 h 27432"/>
              <a:gd name="connsiteX11" fmla="*/ 6365383 w 6365383"/>
              <a:gd name="connsiteY11" fmla="*/ 27432 h 27432"/>
              <a:gd name="connsiteX12" fmla="*/ 5728845 w 6365383"/>
              <a:gd name="connsiteY12" fmla="*/ 27432 h 27432"/>
              <a:gd name="connsiteX13" fmla="*/ 5028653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3182692 w 6365383"/>
              <a:gd name="connsiteY17" fmla="*/ 27432 h 27432"/>
              <a:gd name="connsiteX18" fmla="*/ 2673461 w 6365383"/>
              <a:gd name="connsiteY18" fmla="*/ 27432 h 27432"/>
              <a:gd name="connsiteX19" fmla="*/ 2164230 w 6365383"/>
              <a:gd name="connsiteY19" fmla="*/ 27432 h 27432"/>
              <a:gd name="connsiteX20" fmla="*/ 1655000 w 6365383"/>
              <a:gd name="connsiteY20" fmla="*/ 27432 h 27432"/>
              <a:gd name="connsiteX21" fmla="*/ 1145769 w 6365383"/>
              <a:gd name="connsiteY21" fmla="*/ 27432 h 27432"/>
              <a:gd name="connsiteX22" fmla="*/ 0 w 6365383"/>
              <a:gd name="connsiteY22" fmla="*/ 27432 h 27432"/>
              <a:gd name="connsiteX23" fmla="*/ 0 w 6365383"/>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65383" h="27432" fill="none" extrusionOk="0">
                <a:moveTo>
                  <a:pt x="0" y="0"/>
                </a:moveTo>
                <a:cubicBezTo>
                  <a:pt x="164014" y="-28800"/>
                  <a:pt x="392589" y="16597"/>
                  <a:pt x="636538" y="0"/>
                </a:cubicBezTo>
                <a:cubicBezTo>
                  <a:pt x="880487" y="-16597"/>
                  <a:pt x="1095224" y="-7871"/>
                  <a:pt x="1336730" y="0"/>
                </a:cubicBezTo>
                <a:cubicBezTo>
                  <a:pt x="1578236" y="7871"/>
                  <a:pt x="1649337" y="-22384"/>
                  <a:pt x="1909615" y="0"/>
                </a:cubicBezTo>
                <a:cubicBezTo>
                  <a:pt x="2169893" y="22384"/>
                  <a:pt x="2279697" y="7436"/>
                  <a:pt x="2418846" y="0"/>
                </a:cubicBezTo>
                <a:cubicBezTo>
                  <a:pt x="2557995" y="-7436"/>
                  <a:pt x="2719158" y="24395"/>
                  <a:pt x="2928076" y="0"/>
                </a:cubicBezTo>
                <a:cubicBezTo>
                  <a:pt x="3136994" y="-24395"/>
                  <a:pt x="3236398" y="-16046"/>
                  <a:pt x="3373653" y="0"/>
                </a:cubicBezTo>
                <a:cubicBezTo>
                  <a:pt x="3510908" y="16046"/>
                  <a:pt x="3933654" y="-18835"/>
                  <a:pt x="4137499" y="0"/>
                </a:cubicBezTo>
                <a:cubicBezTo>
                  <a:pt x="4341344" y="18835"/>
                  <a:pt x="4634949" y="16518"/>
                  <a:pt x="4901345" y="0"/>
                </a:cubicBezTo>
                <a:cubicBezTo>
                  <a:pt x="5167741" y="-16518"/>
                  <a:pt x="5482502" y="-23233"/>
                  <a:pt x="5665191" y="0"/>
                </a:cubicBezTo>
                <a:cubicBezTo>
                  <a:pt x="5847880" y="23233"/>
                  <a:pt x="6038909" y="-19558"/>
                  <a:pt x="6365383" y="0"/>
                </a:cubicBezTo>
                <a:cubicBezTo>
                  <a:pt x="6366317" y="12270"/>
                  <a:pt x="6364320" y="20068"/>
                  <a:pt x="6365383" y="27432"/>
                </a:cubicBezTo>
                <a:cubicBezTo>
                  <a:pt x="6160909" y="45028"/>
                  <a:pt x="5918554" y="42323"/>
                  <a:pt x="5728845" y="27432"/>
                </a:cubicBezTo>
                <a:cubicBezTo>
                  <a:pt x="5539136" y="12541"/>
                  <a:pt x="5172149" y="23835"/>
                  <a:pt x="5028653" y="27432"/>
                </a:cubicBezTo>
                <a:cubicBezTo>
                  <a:pt x="4885157" y="31029"/>
                  <a:pt x="4768966" y="33290"/>
                  <a:pt x="4583076" y="27432"/>
                </a:cubicBezTo>
                <a:cubicBezTo>
                  <a:pt x="4397186" y="21574"/>
                  <a:pt x="4295537" y="38724"/>
                  <a:pt x="4137499" y="27432"/>
                </a:cubicBezTo>
                <a:cubicBezTo>
                  <a:pt x="3979461" y="16140"/>
                  <a:pt x="3895902" y="23317"/>
                  <a:pt x="3691922" y="27432"/>
                </a:cubicBezTo>
                <a:cubicBezTo>
                  <a:pt x="3487942" y="31547"/>
                  <a:pt x="3348597" y="42606"/>
                  <a:pt x="3182692" y="27432"/>
                </a:cubicBezTo>
                <a:cubicBezTo>
                  <a:pt x="3016787" y="12259"/>
                  <a:pt x="2922425" y="45987"/>
                  <a:pt x="2673461" y="27432"/>
                </a:cubicBezTo>
                <a:cubicBezTo>
                  <a:pt x="2424497" y="8877"/>
                  <a:pt x="2406338" y="46461"/>
                  <a:pt x="2164230" y="27432"/>
                </a:cubicBezTo>
                <a:cubicBezTo>
                  <a:pt x="1922122" y="8403"/>
                  <a:pt x="1843534" y="2368"/>
                  <a:pt x="1655000" y="27432"/>
                </a:cubicBezTo>
                <a:cubicBezTo>
                  <a:pt x="1466466" y="52497"/>
                  <a:pt x="1384300" y="39658"/>
                  <a:pt x="1145769" y="27432"/>
                </a:cubicBezTo>
                <a:cubicBezTo>
                  <a:pt x="907238" y="15206"/>
                  <a:pt x="344177" y="36391"/>
                  <a:pt x="0" y="27432"/>
                </a:cubicBezTo>
                <a:cubicBezTo>
                  <a:pt x="-1194" y="21937"/>
                  <a:pt x="1202" y="7917"/>
                  <a:pt x="0" y="0"/>
                </a:cubicBezTo>
                <a:close/>
              </a:path>
              <a:path w="6365383" h="27432" stroke="0" extrusionOk="0">
                <a:moveTo>
                  <a:pt x="0" y="0"/>
                </a:moveTo>
                <a:cubicBezTo>
                  <a:pt x="152654" y="12967"/>
                  <a:pt x="297359" y="-4977"/>
                  <a:pt x="509231" y="0"/>
                </a:cubicBezTo>
                <a:cubicBezTo>
                  <a:pt x="721103" y="4977"/>
                  <a:pt x="792740" y="-12744"/>
                  <a:pt x="954807" y="0"/>
                </a:cubicBezTo>
                <a:cubicBezTo>
                  <a:pt x="1116874" y="12744"/>
                  <a:pt x="1322429" y="24743"/>
                  <a:pt x="1464038" y="0"/>
                </a:cubicBezTo>
                <a:cubicBezTo>
                  <a:pt x="1605647" y="-24743"/>
                  <a:pt x="1947393" y="-20672"/>
                  <a:pt x="2100576" y="0"/>
                </a:cubicBezTo>
                <a:cubicBezTo>
                  <a:pt x="2253759" y="20672"/>
                  <a:pt x="2622231" y="-30966"/>
                  <a:pt x="2800769" y="0"/>
                </a:cubicBezTo>
                <a:cubicBezTo>
                  <a:pt x="2979307" y="30966"/>
                  <a:pt x="3356872" y="-13631"/>
                  <a:pt x="3564614" y="0"/>
                </a:cubicBezTo>
                <a:cubicBezTo>
                  <a:pt x="3772356" y="13631"/>
                  <a:pt x="4163183" y="-4973"/>
                  <a:pt x="4328460" y="0"/>
                </a:cubicBezTo>
                <a:cubicBezTo>
                  <a:pt x="4493737" y="4973"/>
                  <a:pt x="4672761" y="-9287"/>
                  <a:pt x="4901345" y="0"/>
                </a:cubicBezTo>
                <a:cubicBezTo>
                  <a:pt x="5129930" y="9287"/>
                  <a:pt x="5395146" y="9436"/>
                  <a:pt x="5601537" y="0"/>
                </a:cubicBezTo>
                <a:cubicBezTo>
                  <a:pt x="5807928" y="-9436"/>
                  <a:pt x="5983747" y="-13862"/>
                  <a:pt x="6365383" y="0"/>
                </a:cubicBezTo>
                <a:cubicBezTo>
                  <a:pt x="6365699" y="13405"/>
                  <a:pt x="6365869" y="14360"/>
                  <a:pt x="6365383" y="27432"/>
                </a:cubicBezTo>
                <a:cubicBezTo>
                  <a:pt x="6195306" y="29393"/>
                  <a:pt x="5872535" y="56613"/>
                  <a:pt x="5728845" y="27432"/>
                </a:cubicBezTo>
                <a:cubicBezTo>
                  <a:pt x="5585155" y="-1749"/>
                  <a:pt x="5272464" y="11679"/>
                  <a:pt x="5028653" y="27432"/>
                </a:cubicBezTo>
                <a:cubicBezTo>
                  <a:pt x="4784842" y="43185"/>
                  <a:pt x="4688244" y="28658"/>
                  <a:pt x="4455768" y="27432"/>
                </a:cubicBezTo>
                <a:cubicBezTo>
                  <a:pt x="4223293" y="26206"/>
                  <a:pt x="4032880" y="15477"/>
                  <a:pt x="3882884" y="27432"/>
                </a:cubicBezTo>
                <a:cubicBezTo>
                  <a:pt x="3732888" y="39387"/>
                  <a:pt x="3278726" y="-7170"/>
                  <a:pt x="3119038" y="27432"/>
                </a:cubicBezTo>
                <a:cubicBezTo>
                  <a:pt x="2959350" y="62034"/>
                  <a:pt x="2786856" y="40315"/>
                  <a:pt x="2609807" y="27432"/>
                </a:cubicBezTo>
                <a:cubicBezTo>
                  <a:pt x="2432758" y="14549"/>
                  <a:pt x="2064373" y="16547"/>
                  <a:pt x="1909615" y="27432"/>
                </a:cubicBezTo>
                <a:cubicBezTo>
                  <a:pt x="1754857" y="38317"/>
                  <a:pt x="1663685" y="27374"/>
                  <a:pt x="1464038" y="27432"/>
                </a:cubicBezTo>
                <a:cubicBezTo>
                  <a:pt x="1264391" y="27490"/>
                  <a:pt x="1071013" y="1487"/>
                  <a:pt x="827500" y="27432"/>
                </a:cubicBezTo>
                <a:cubicBezTo>
                  <a:pt x="583987" y="53377"/>
                  <a:pt x="349818" y="3910"/>
                  <a:pt x="0" y="27432"/>
                </a:cubicBezTo>
                <a:cubicBezTo>
                  <a:pt x="-116" y="21844"/>
                  <a:pt x="591" y="65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Généralités sur la cybersécurité des données numériques">
            <a:extLst>
              <a:ext uri="{FF2B5EF4-FFF2-40B4-BE49-F238E27FC236}">
                <a16:creationId xmlns:a16="http://schemas.microsoft.com/office/drawing/2014/main" id="{58CE4302-532F-BE4F-226C-6110738A31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78603" y="6224397"/>
            <a:ext cx="5596805" cy="3148203"/>
          </a:xfrm>
          <a:prstGeom prst="rect">
            <a:avLst/>
          </a:prstGeom>
          <a:noFill/>
          <a:extLst>
            <a:ext uri="{909E8E84-426E-40DD-AFC4-6F175D3DCCD1}">
              <a14:hiddenFill xmlns:a14="http://schemas.microsoft.com/office/drawing/2010/main">
                <a:solidFill>
                  <a:srgbClr val="FFFFFF"/>
                </a:solidFill>
              </a14:hiddenFill>
            </a:ext>
          </a:extLst>
        </p:spPr>
      </p:pic>
      <p:sp>
        <p:nvSpPr>
          <p:cNvPr id="15" name="Espace réservé du contenu 14">
            <a:extLst>
              <a:ext uri="{FF2B5EF4-FFF2-40B4-BE49-F238E27FC236}">
                <a16:creationId xmlns:a16="http://schemas.microsoft.com/office/drawing/2014/main" id="{B2D9E669-93C4-497B-E0E3-041260B955D4}"/>
              </a:ext>
            </a:extLst>
          </p:cNvPr>
          <p:cNvSpPr>
            <a:spLocks noGrp="1"/>
          </p:cNvSpPr>
          <p:nvPr>
            <p:ph idx="1"/>
          </p:nvPr>
        </p:nvSpPr>
        <p:spPr>
          <a:xfrm>
            <a:off x="7196241" y="4059936"/>
            <a:ext cx="10133439" cy="5225796"/>
          </a:xfrm>
        </p:spPr>
        <p:txBody>
          <a:bodyPr>
            <a:normAutofit/>
          </a:bodyPr>
          <a:lstStyle/>
          <a:p>
            <a:pPr lvl="0"/>
            <a:r>
              <a:rPr lang="fr-BJ" sz="3300" dirty="0"/>
              <a:t>Comprendre ce qu’est l’hygiène numérique</a:t>
            </a:r>
            <a:endParaRPr lang="fr-FR" sz="3300" dirty="0"/>
          </a:p>
          <a:p>
            <a:pPr marL="0" lvl="0" indent="0">
              <a:buNone/>
            </a:pPr>
            <a:endParaRPr lang="fr-BJ" sz="3300" dirty="0"/>
          </a:p>
          <a:p>
            <a:pPr lvl="0"/>
            <a:r>
              <a:rPr lang="fr-BJ" sz="3300" dirty="0"/>
              <a:t>Identifier les informations que les hackers peuvent collecter</a:t>
            </a:r>
            <a:endParaRPr lang="fr-FR" sz="3300" dirty="0"/>
          </a:p>
          <a:p>
            <a:pPr marL="0" lvl="0" indent="0">
              <a:buNone/>
            </a:pPr>
            <a:endParaRPr lang="fr-BJ" sz="3300" dirty="0"/>
          </a:p>
          <a:p>
            <a:pPr lvl="0"/>
            <a:r>
              <a:rPr lang="fr-BJ" sz="3300" dirty="0"/>
              <a:t>Adopter les bonnes pratiques pour se protéger</a:t>
            </a:r>
          </a:p>
          <a:p>
            <a:pPr marL="0" indent="0">
              <a:buNone/>
            </a:pPr>
            <a:endParaRPr lang="fr-BJ" sz="3300" dirty="0"/>
          </a:p>
        </p:txBody>
      </p:sp>
      <p:grpSp>
        <p:nvGrpSpPr>
          <p:cNvPr id="2" name="Group 2"/>
          <p:cNvGrpSpPr/>
          <p:nvPr/>
        </p:nvGrpSpPr>
        <p:grpSpPr>
          <a:xfrm>
            <a:off x="2292264" y="493776"/>
            <a:ext cx="2396916" cy="5367528"/>
            <a:chOff x="0" y="-266700"/>
            <a:chExt cx="1107952" cy="2976033"/>
          </a:xfrm>
        </p:grpSpPr>
        <p:sp>
          <p:nvSpPr>
            <p:cNvPr id="3" name="Freeform 3"/>
            <p:cNvSpPr/>
            <p:nvPr/>
          </p:nvSpPr>
          <p:spPr>
            <a:xfrm>
              <a:off x="0" y="0"/>
              <a:ext cx="1107952" cy="2709333"/>
            </a:xfrm>
            <a:custGeom>
              <a:avLst/>
              <a:gdLst/>
              <a:ahLst/>
              <a:cxnLst/>
              <a:rect l="l" t="t" r="r" b="b"/>
              <a:pathLst>
                <a:path w="1107952" h="2709333">
                  <a:moveTo>
                    <a:pt x="0" y="0"/>
                  </a:moveTo>
                  <a:lnTo>
                    <a:pt x="1107952" y="0"/>
                  </a:lnTo>
                  <a:lnTo>
                    <a:pt x="1107952" y="2709333"/>
                  </a:lnTo>
                  <a:lnTo>
                    <a:pt x="0" y="2709333"/>
                  </a:lnTo>
                  <a:close/>
                </a:path>
              </a:pathLst>
            </a:custGeom>
            <a:solidFill>
              <a:srgbClr val="1877D5"/>
            </a:solidFill>
          </p:spPr>
          <p:txBody>
            <a:bodyPr/>
            <a:lstStyle/>
            <a:p>
              <a:endParaRPr lang="fr-FR"/>
            </a:p>
          </p:txBody>
        </p:sp>
        <p:sp>
          <p:nvSpPr>
            <p:cNvPr id="4" name="TextBox 4"/>
            <p:cNvSpPr txBox="1"/>
            <p:nvPr/>
          </p:nvSpPr>
          <p:spPr>
            <a:xfrm>
              <a:off x="0" y="-266700"/>
              <a:ext cx="1107952" cy="2976033"/>
            </a:xfrm>
            <a:prstGeom prst="rect">
              <a:avLst/>
            </a:prstGeom>
          </p:spPr>
          <p:txBody>
            <a:bodyPr lIns="50800" tIns="50800" rIns="50800" bIns="50800" rtlCol="0" anchor="ctr"/>
            <a:lstStyle/>
            <a:p>
              <a:pPr algn="ctr">
                <a:lnSpc>
                  <a:spcPts val="5495"/>
                </a:lnSpc>
              </a:pPr>
              <a:endParaRPr/>
            </a:p>
          </p:txBody>
        </p:sp>
      </p:grpSp>
      <p:pic>
        <p:nvPicPr>
          <p:cNvPr id="37" name="Audio 36">
            <a:hlinkClick r:id="" action="ppaction://media"/>
            <a:extLst>
              <a:ext uri="{FF2B5EF4-FFF2-40B4-BE49-F238E27FC236}">
                <a16:creationId xmlns:a16="http://schemas.microsoft.com/office/drawing/2014/main" id="{C0BD8AAB-F073-162B-CFA9-6534238A9CF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645"/>
    </mc:Choice>
    <mc:Fallback xmlns="">
      <p:transition spd="slow" advTm="3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p:nvPr/>
        </p:nvSpPr>
        <p:spPr>
          <a:xfrm>
            <a:off x="7498148" y="6621812"/>
            <a:ext cx="1225289" cy="2237915"/>
          </a:xfrm>
          <a:prstGeom prst="rect">
            <a:avLst/>
          </a:prstGeom>
        </p:spPr>
        <p:txBody>
          <a:bodyPr lIns="50800" tIns="50800" rIns="50800" bIns="50800" rtlCol="0" anchor="ctr"/>
          <a:lstStyle/>
          <a:p>
            <a:pPr algn="ctr">
              <a:lnSpc>
                <a:spcPts val="5495"/>
              </a:lnSpc>
            </a:pPr>
            <a:endParaRPr/>
          </a:p>
        </p:txBody>
      </p:sp>
      <p:sp>
        <p:nvSpPr>
          <p:cNvPr id="16" name="Freeform 16"/>
          <p:cNvSpPr/>
          <p:nvPr/>
        </p:nvSpPr>
        <p:spPr>
          <a:xfrm>
            <a:off x="-3279035" y="6331582"/>
            <a:ext cx="8135728" cy="6434622"/>
          </a:xfrm>
          <a:custGeom>
            <a:avLst/>
            <a:gdLst/>
            <a:ahLst/>
            <a:cxnLst/>
            <a:rect l="l" t="t" r="r" b="b"/>
            <a:pathLst>
              <a:path w="8135728" h="6434622">
                <a:moveTo>
                  <a:pt x="0" y="0"/>
                </a:moveTo>
                <a:lnTo>
                  <a:pt x="8135729" y="0"/>
                </a:lnTo>
                <a:lnTo>
                  <a:pt x="8135729" y="6434622"/>
                </a:lnTo>
                <a:lnTo>
                  <a:pt x="0" y="6434622"/>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p:spPr>
        <p:txBody>
          <a:bodyPr/>
          <a:lstStyle/>
          <a:p>
            <a:endParaRPr lang="fr-FR"/>
          </a:p>
        </p:txBody>
      </p:sp>
      <p:pic>
        <p:nvPicPr>
          <p:cNvPr id="1026" name="Picture 2" descr="Généralités sur la cybersécurité des données numériques">
            <a:extLst>
              <a:ext uri="{FF2B5EF4-FFF2-40B4-BE49-F238E27FC236}">
                <a16:creationId xmlns:a16="http://schemas.microsoft.com/office/drawing/2014/main" id="{C4BC24BE-D7A9-EB75-A486-B8B52FF0CD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840" y="1257300"/>
            <a:ext cx="5011160" cy="7467600"/>
          </a:xfrm>
          <a:prstGeom prst="rect">
            <a:avLst/>
          </a:prstGeom>
          <a:noFill/>
          <a:extLst>
            <a:ext uri="{909E8E84-426E-40DD-AFC4-6F175D3DCCD1}">
              <a14:hiddenFill xmlns:a14="http://schemas.microsoft.com/office/drawing/2010/main">
                <a:solidFill>
                  <a:srgbClr val="FFFFFF"/>
                </a:solidFill>
              </a14:hiddenFill>
            </a:ext>
          </a:extLst>
        </p:spPr>
      </p:pic>
      <p:sp>
        <p:nvSpPr>
          <p:cNvPr id="36" name="Freeform 3">
            <a:extLst>
              <a:ext uri="{FF2B5EF4-FFF2-40B4-BE49-F238E27FC236}">
                <a16:creationId xmlns:a16="http://schemas.microsoft.com/office/drawing/2014/main" id="{8DF1B19B-DF87-E6FA-3F96-D4E98321DB50}"/>
              </a:ext>
            </a:extLst>
          </p:cNvPr>
          <p:cNvSpPr/>
          <p:nvPr/>
        </p:nvSpPr>
        <p:spPr>
          <a:xfrm>
            <a:off x="6613114" y="1252156"/>
            <a:ext cx="10608086" cy="685800"/>
          </a:xfrm>
          <a:custGeom>
            <a:avLst/>
            <a:gdLst/>
            <a:ahLst/>
            <a:cxnLst/>
            <a:rect l="l" t="t" r="r" b="b"/>
            <a:pathLst>
              <a:path w="1092579" h="148965">
                <a:moveTo>
                  <a:pt x="13064" y="0"/>
                </a:moveTo>
                <a:lnTo>
                  <a:pt x="1079515" y="0"/>
                </a:lnTo>
                <a:cubicBezTo>
                  <a:pt x="1086730" y="0"/>
                  <a:pt x="1092579" y="5849"/>
                  <a:pt x="1092579" y="13064"/>
                </a:cubicBezTo>
                <a:lnTo>
                  <a:pt x="1092579" y="135901"/>
                </a:lnTo>
                <a:cubicBezTo>
                  <a:pt x="1092579" y="139366"/>
                  <a:pt x="1091202" y="142689"/>
                  <a:pt x="1088752" y="145138"/>
                </a:cubicBezTo>
                <a:cubicBezTo>
                  <a:pt x="1086302" y="147588"/>
                  <a:pt x="1082980" y="148965"/>
                  <a:pt x="1079515" y="148965"/>
                </a:cubicBezTo>
                <a:lnTo>
                  <a:pt x="13064" y="148965"/>
                </a:lnTo>
                <a:cubicBezTo>
                  <a:pt x="9599" y="148965"/>
                  <a:pt x="6276" y="147588"/>
                  <a:pt x="3826" y="145138"/>
                </a:cubicBezTo>
                <a:cubicBezTo>
                  <a:pt x="1376" y="142689"/>
                  <a:pt x="0" y="139366"/>
                  <a:pt x="0" y="135901"/>
                </a:cubicBezTo>
                <a:lnTo>
                  <a:pt x="0" y="13064"/>
                </a:lnTo>
                <a:cubicBezTo>
                  <a:pt x="0" y="9599"/>
                  <a:pt x="1376" y="6276"/>
                  <a:pt x="3826" y="3826"/>
                </a:cubicBezTo>
                <a:cubicBezTo>
                  <a:pt x="6276" y="1376"/>
                  <a:pt x="9599" y="0"/>
                  <a:pt x="13064" y="0"/>
                </a:cubicBezTo>
                <a:close/>
              </a:path>
            </a:pathLst>
          </a:custGeom>
          <a:solidFill>
            <a:srgbClr val="1877D5"/>
          </a:solidFill>
        </p:spPr>
        <p:txBody>
          <a:bodyPr/>
          <a:lstStyle/>
          <a:p>
            <a:r>
              <a:rPr lang="fr-FR" sz="3600" dirty="0">
                <a:latin typeface="Montserrat" panose="00000500000000000000" pitchFamily="2" charset="0"/>
              </a:rPr>
              <a:t> Qu’est-ce que l’hygiène numérique ?</a:t>
            </a:r>
          </a:p>
        </p:txBody>
      </p:sp>
      <p:graphicFrame>
        <p:nvGraphicFramePr>
          <p:cNvPr id="1028" name="Espace réservé du contenu 3">
            <a:extLst>
              <a:ext uri="{FF2B5EF4-FFF2-40B4-BE49-F238E27FC236}">
                <a16:creationId xmlns:a16="http://schemas.microsoft.com/office/drawing/2014/main" id="{BC39C386-2A39-32C0-0509-B634594F858E}"/>
              </a:ext>
            </a:extLst>
          </p:cNvPr>
          <p:cNvGraphicFramePr>
            <a:graphicFrameLocks noGrp="1"/>
          </p:cNvGraphicFramePr>
          <p:nvPr>
            <p:ph sz="half" idx="2"/>
            <p:extLst>
              <p:ext uri="{D42A27DB-BD31-4B8C-83A1-F6EECF244321}">
                <p14:modId xmlns:p14="http://schemas.microsoft.com/office/powerpoint/2010/main" val="1982431860"/>
              </p:ext>
            </p:extLst>
          </p:nvPr>
        </p:nvGraphicFramePr>
        <p:xfrm>
          <a:off x="6613115" y="2400300"/>
          <a:ext cx="10608086" cy="6324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7" name="Audio 16">
            <a:hlinkClick r:id="" action="ppaction://media"/>
            <a:extLst>
              <a:ext uri="{FF2B5EF4-FFF2-40B4-BE49-F238E27FC236}">
                <a16:creationId xmlns:a16="http://schemas.microsoft.com/office/drawing/2014/main" id="{769F7C5A-96C9-4145-B85B-1F54E80C1672}"/>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43836"/>
    </mc:Choice>
    <mc:Fallback xmlns="">
      <p:transition spd="slow" advTm="43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p:cNvSpPr txBox="1"/>
          <p:nvPr/>
        </p:nvSpPr>
        <p:spPr>
          <a:xfrm>
            <a:off x="858739" y="357808"/>
            <a:ext cx="16527780" cy="215162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err="1">
                <a:latin typeface="Montserrat" panose="00000500000000000000" pitchFamily="2" charset="0"/>
                <a:ea typeface="+mj-ea"/>
                <a:cs typeface="+mj-cs"/>
                <a:sym typeface="Montserrat Bold"/>
              </a:rPr>
              <a:t>Pourquoi</a:t>
            </a:r>
            <a:r>
              <a:rPr lang="en-US" sz="6000" b="1" dirty="0">
                <a:latin typeface="Montserrat" panose="00000500000000000000" pitchFamily="2" charset="0"/>
                <a:ea typeface="+mj-ea"/>
                <a:cs typeface="+mj-cs"/>
                <a:sym typeface="Montserrat Bold"/>
              </a:rPr>
              <a:t> </a:t>
            </a:r>
            <a:r>
              <a:rPr lang="en-US" sz="6000" b="1" dirty="0" err="1">
                <a:latin typeface="Montserrat" panose="00000500000000000000" pitchFamily="2" charset="0"/>
                <a:ea typeface="+mj-ea"/>
                <a:cs typeface="+mj-cs"/>
                <a:sym typeface="Montserrat Bold"/>
              </a:rPr>
              <a:t>c’est</a:t>
            </a:r>
            <a:r>
              <a:rPr lang="en-US" sz="6000" b="1" dirty="0">
                <a:latin typeface="Montserrat" panose="00000500000000000000" pitchFamily="2" charset="0"/>
                <a:ea typeface="+mj-ea"/>
                <a:cs typeface="+mj-cs"/>
                <a:sym typeface="Montserrat Bold"/>
              </a:rPr>
              <a:t> important ?</a:t>
            </a:r>
          </a:p>
        </p:txBody>
      </p:sp>
      <p:sp>
        <p:nvSpPr>
          <p:cNvPr id="3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739" y="2522316"/>
            <a:ext cx="16459200" cy="27432"/>
          </a:xfrm>
          <a:custGeom>
            <a:avLst/>
            <a:gdLst>
              <a:gd name="connsiteX0" fmla="*/ 0 w 16459200"/>
              <a:gd name="connsiteY0" fmla="*/ 0 h 27432"/>
              <a:gd name="connsiteX1" fmla="*/ 192024 w 16459200"/>
              <a:gd name="connsiteY1" fmla="*/ 0 h 27432"/>
              <a:gd name="connsiteX2" fmla="*/ 1042416 w 16459200"/>
              <a:gd name="connsiteY2" fmla="*/ 0 h 27432"/>
              <a:gd name="connsiteX3" fmla="*/ 1728216 w 16459200"/>
              <a:gd name="connsiteY3" fmla="*/ 0 h 27432"/>
              <a:gd name="connsiteX4" fmla="*/ 1920240 w 16459200"/>
              <a:gd name="connsiteY4" fmla="*/ 0 h 27432"/>
              <a:gd name="connsiteX5" fmla="*/ 2441448 w 16459200"/>
              <a:gd name="connsiteY5" fmla="*/ 0 h 27432"/>
              <a:gd name="connsiteX6" fmla="*/ 2798064 w 16459200"/>
              <a:gd name="connsiteY6" fmla="*/ 0 h 27432"/>
              <a:gd name="connsiteX7" fmla="*/ 3648456 w 16459200"/>
              <a:gd name="connsiteY7" fmla="*/ 0 h 27432"/>
              <a:gd name="connsiteX8" fmla="*/ 4005072 w 16459200"/>
              <a:gd name="connsiteY8" fmla="*/ 0 h 27432"/>
              <a:gd name="connsiteX9" fmla="*/ 5020056 w 16459200"/>
              <a:gd name="connsiteY9" fmla="*/ 0 h 27432"/>
              <a:gd name="connsiteX10" fmla="*/ 5212080 w 16459200"/>
              <a:gd name="connsiteY10" fmla="*/ 0 h 27432"/>
              <a:gd name="connsiteX11" fmla="*/ 5568696 w 16459200"/>
              <a:gd name="connsiteY11" fmla="*/ 0 h 27432"/>
              <a:gd name="connsiteX12" fmla="*/ 6089904 w 16459200"/>
              <a:gd name="connsiteY12" fmla="*/ 0 h 27432"/>
              <a:gd name="connsiteX13" fmla="*/ 6611112 w 16459200"/>
              <a:gd name="connsiteY13" fmla="*/ 0 h 27432"/>
              <a:gd name="connsiteX14" fmla="*/ 7461504 w 16459200"/>
              <a:gd name="connsiteY14" fmla="*/ 0 h 27432"/>
              <a:gd name="connsiteX15" fmla="*/ 8476488 w 16459200"/>
              <a:gd name="connsiteY15" fmla="*/ 0 h 27432"/>
              <a:gd name="connsiteX16" fmla="*/ 9326880 w 16459200"/>
              <a:gd name="connsiteY16" fmla="*/ 0 h 27432"/>
              <a:gd name="connsiteX17" fmla="*/ 9683496 w 16459200"/>
              <a:gd name="connsiteY17" fmla="*/ 0 h 27432"/>
              <a:gd name="connsiteX18" fmla="*/ 9875520 w 16459200"/>
              <a:gd name="connsiteY18" fmla="*/ 0 h 27432"/>
              <a:gd name="connsiteX19" fmla="*/ 10067544 w 16459200"/>
              <a:gd name="connsiteY19" fmla="*/ 0 h 27432"/>
              <a:gd name="connsiteX20" fmla="*/ 10424160 w 16459200"/>
              <a:gd name="connsiteY20" fmla="*/ 0 h 27432"/>
              <a:gd name="connsiteX21" fmla="*/ 10945368 w 16459200"/>
              <a:gd name="connsiteY21" fmla="*/ 0 h 27432"/>
              <a:gd name="connsiteX22" fmla="*/ 11795760 w 16459200"/>
              <a:gd name="connsiteY22" fmla="*/ 0 h 27432"/>
              <a:gd name="connsiteX23" fmla="*/ 12152376 w 16459200"/>
              <a:gd name="connsiteY23" fmla="*/ 0 h 27432"/>
              <a:gd name="connsiteX24" fmla="*/ 12838176 w 16459200"/>
              <a:gd name="connsiteY24" fmla="*/ 0 h 27432"/>
              <a:gd name="connsiteX25" fmla="*/ 13853160 w 16459200"/>
              <a:gd name="connsiteY25" fmla="*/ 0 h 27432"/>
              <a:gd name="connsiteX26" fmla="*/ 14209776 w 16459200"/>
              <a:gd name="connsiteY26" fmla="*/ 0 h 27432"/>
              <a:gd name="connsiteX27" fmla="*/ 14895576 w 16459200"/>
              <a:gd name="connsiteY27" fmla="*/ 0 h 27432"/>
              <a:gd name="connsiteX28" fmla="*/ 15581376 w 16459200"/>
              <a:gd name="connsiteY28" fmla="*/ 0 h 27432"/>
              <a:gd name="connsiteX29" fmla="*/ 15773400 w 16459200"/>
              <a:gd name="connsiteY29" fmla="*/ 0 h 27432"/>
              <a:gd name="connsiteX30" fmla="*/ 16459200 w 16459200"/>
              <a:gd name="connsiteY30" fmla="*/ 0 h 27432"/>
              <a:gd name="connsiteX31" fmla="*/ 16459200 w 16459200"/>
              <a:gd name="connsiteY31" fmla="*/ 27432 h 27432"/>
              <a:gd name="connsiteX32" fmla="*/ 15444216 w 16459200"/>
              <a:gd name="connsiteY32" fmla="*/ 27432 h 27432"/>
              <a:gd name="connsiteX33" fmla="*/ 15087600 w 16459200"/>
              <a:gd name="connsiteY33" fmla="*/ 27432 h 27432"/>
              <a:gd name="connsiteX34" fmla="*/ 14401800 w 16459200"/>
              <a:gd name="connsiteY34" fmla="*/ 27432 h 27432"/>
              <a:gd name="connsiteX35" fmla="*/ 13551408 w 16459200"/>
              <a:gd name="connsiteY35" fmla="*/ 27432 h 27432"/>
              <a:gd name="connsiteX36" fmla="*/ 13030200 w 16459200"/>
              <a:gd name="connsiteY36" fmla="*/ 27432 h 27432"/>
              <a:gd name="connsiteX37" fmla="*/ 12179808 w 16459200"/>
              <a:gd name="connsiteY37" fmla="*/ 27432 h 27432"/>
              <a:gd name="connsiteX38" fmla="*/ 11329416 w 16459200"/>
              <a:gd name="connsiteY38" fmla="*/ 27432 h 27432"/>
              <a:gd name="connsiteX39" fmla="*/ 10479024 w 16459200"/>
              <a:gd name="connsiteY39" fmla="*/ 27432 h 27432"/>
              <a:gd name="connsiteX40" fmla="*/ 9793224 w 16459200"/>
              <a:gd name="connsiteY40" fmla="*/ 27432 h 27432"/>
              <a:gd name="connsiteX41" fmla="*/ 9436608 w 16459200"/>
              <a:gd name="connsiteY41" fmla="*/ 27432 h 27432"/>
              <a:gd name="connsiteX42" fmla="*/ 9079992 w 16459200"/>
              <a:gd name="connsiteY42" fmla="*/ 27432 h 27432"/>
              <a:gd name="connsiteX43" fmla="*/ 8229600 w 16459200"/>
              <a:gd name="connsiteY43" fmla="*/ 27432 h 27432"/>
              <a:gd name="connsiteX44" fmla="*/ 7543800 w 16459200"/>
              <a:gd name="connsiteY44" fmla="*/ 27432 h 27432"/>
              <a:gd name="connsiteX45" fmla="*/ 7187184 w 16459200"/>
              <a:gd name="connsiteY45" fmla="*/ 27432 h 27432"/>
              <a:gd name="connsiteX46" fmla="*/ 6830568 w 16459200"/>
              <a:gd name="connsiteY46" fmla="*/ 27432 h 27432"/>
              <a:gd name="connsiteX47" fmla="*/ 6473952 w 16459200"/>
              <a:gd name="connsiteY47" fmla="*/ 27432 h 27432"/>
              <a:gd name="connsiteX48" fmla="*/ 5788152 w 16459200"/>
              <a:gd name="connsiteY48" fmla="*/ 27432 h 27432"/>
              <a:gd name="connsiteX49" fmla="*/ 5431536 w 16459200"/>
              <a:gd name="connsiteY49" fmla="*/ 27432 h 27432"/>
              <a:gd name="connsiteX50" fmla="*/ 4910328 w 16459200"/>
              <a:gd name="connsiteY50" fmla="*/ 27432 h 27432"/>
              <a:gd name="connsiteX51" fmla="*/ 4389120 w 16459200"/>
              <a:gd name="connsiteY51" fmla="*/ 27432 h 27432"/>
              <a:gd name="connsiteX52" fmla="*/ 3374136 w 16459200"/>
              <a:gd name="connsiteY52" fmla="*/ 27432 h 27432"/>
              <a:gd name="connsiteX53" fmla="*/ 2852928 w 16459200"/>
              <a:gd name="connsiteY53" fmla="*/ 27432 h 27432"/>
              <a:gd name="connsiteX54" fmla="*/ 2331720 w 16459200"/>
              <a:gd name="connsiteY54" fmla="*/ 27432 h 27432"/>
              <a:gd name="connsiteX55" fmla="*/ 1316736 w 16459200"/>
              <a:gd name="connsiteY55" fmla="*/ 27432 h 27432"/>
              <a:gd name="connsiteX56" fmla="*/ 1124712 w 16459200"/>
              <a:gd name="connsiteY56" fmla="*/ 27432 h 27432"/>
              <a:gd name="connsiteX57" fmla="*/ 0 w 16459200"/>
              <a:gd name="connsiteY57" fmla="*/ 27432 h 27432"/>
              <a:gd name="connsiteX58" fmla="*/ 0 w 16459200"/>
              <a:gd name="connsiteY5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459200" h="27432" fill="none" extrusionOk="0">
                <a:moveTo>
                  <a:pt x="0" y="0"/>
                </a:moveTo>
                <a:cubicBezTo>
                  <a:pt x="47956" y="-7424"/>
                  <a:pt x="130909" y="-3461"/>
                  <a:pt x="192024" y="0"/>
                </a:cubicBezTo>
                <a:cubicBezTo>
                  <a:pt x="253139" y="3461"/>
                  <a:pt x="713864" y="27473"/>
                  <a:pt x="1042416" y="0"/>
                </a:cubicBezTo>
                <a:cubicBezTo>
                  <a:pt x="1370968" y="-27473"/>
                  <a:pt x="1433592" y="6590"/>
                  <a:pt x="1728216" y="0"/>
                </a:cubicBezTo>
                <a:cubicBezTo>
                  <a:pt x="2022840" y="-6590"/>
                  <a:pt x="1862554" y="2847"/>
                  <a:pt x="1920240" y="0"/>
                </a:cubicBezTo>
                <a:cubicBezTo>
                  <a:pt x="1977926" y="-2847"/>
                  <a:pt x="2325911" y="-6884"/>
                  <a:pt x="2441448" y="0"/>
                </a:cubicBezTo>
                <a:cubicBezTo>
                  <a:pt x="2556985" y="6884"/>
                  <a:pt x="2631822" y="6977"/>
                  <a:pt x="2798064" y="0"/>
                </a:cubicBezTo>
                <a:cubicBezTo>
                  <a:pt x="2964306" y="-6977"/>
                  <a:pt x="3274078" y="-12213"/>
                  <a:pt x="3648456" y="0"/>
                </a:cubicBezTo>
                <a:cubicBezTo>
                  <a:pt x="4022834" y="12213"/>
                  <a:pt x="3857573" y="-925"/>
                  <a:pt x="4005072" y="0"/>
                </a:cubicBezTo>
                <a:cubicBezTo>
                  <a:pt x="4152571" y="925"/>
                  <a:pt x="4671117" y="36098"/>
                  <a:pt x="5020056" y="0"/>
                </a:cubicBezTo>
                <a:cubicBezTo>
                  <a:pt x="5368995" y="-36098"/>
                  <a:pt x="5129234" y="2763"/>
                  <a:pt x="5212080" y="0"/>
                </a:cubicBezTo>
                <a:cubicBezTo>
                  <a:pt x="5294926" y="-2763"/>
                  <a:pt x="5456351" y="-1340"/>
                  <a:pt x="5568696" y="0"/>
                </a:cubicBezTo>
                <a:cubicBezTo>
                  <a:pt x="5681041" y="1340"/>
                  <a:pt x="5957028" y="11791"/>
                  <a:pt x="6089904" y="0"/>
                </a:cubicBezTo>
                <a:cubicBezTo>
                  <a:pt x="6222780" y="-11791"/>
                  <a:pt x="6485557" y="8010"/>
                  <a:pt x="6611112" y="0"/>
                </a:cubicBezTo>
                <a:cubicBezTo>
                  <a:pt x="6736667" y="-8010"/>
                  <a:pt x="7207166" y="34517"/>
                  <a:pt x="7461504" y="0"/>
                </a:cubicBezTo>
                <a:cubicBezTo>
                  <a:pt x="7715842" y="-34517"/>
                  <a:pt x="7997652" y="4727"/>
                  <a:pt x="8476488" y="0"/>
                </a:cubicBezTo>
                <a:cubicBezTo>
                  <a:pt x="8955324" y="-4727"/>
                  <a:pt x="9009263" y="-31226"/>
                  <a:pt x="9326880" y="0"/>
                </a:cubicBezTo>
                <a:cubicBezTo>
                  <a:pt x="9644497" y="31226"/>
                  <a:pt x="9567141" y="-14781"/>
                  <a:pt x="9683496" y="0"/>
                </a:cubicBezTo>
                <a:cubicBezTo>
                  <a:pt x="9799851" y="14781"/>
                  <a:pt x="9804032" y="8468"/>
                  <a:pt x="9875520" y="0"/>
                </a:cubicBezTo>
                <a:cubicBezTo>
                  <a:pt x="9947008" y="-8468"/>
                  <a:pt x="9977677" y="-8510"/>
                  <a:pt x="10067544" y="0"/>
                </a:cubicBezTo>
                <a:cubicBezTo>
                  <a:pt x="10157411" y="8510"/>
                  <a:pt x="10259211" y="-4808"/>
                  <a:pt x="10424160" y="0"/>
                </a:cubicBezTo>
                <a:cubicBezTo>
                  <a:pt x="10589109" y="4808"/>
                  <a:pt x="10698874" y="12995"/>
                  <a:pt x="10945368" y="0"/>
                </a:cubicBezTo>
                <a:cubicBezTo>
                  <a:pt x="11191862" y="-12995"/>
                  <a:pt x="11497620" y="30979"/>
                  <a:pt x="11795760" y="0"/>
                </a:cubicBezTo>
                <a:cubicBezTo>
                  <a:pt x="12093900" y="-30979"/>
                  <a:pt x="12033359" y="17306"/>
                  <a:pt x="12152376" y="0"/>
                </a:cubicBezTo>
                <a:cubicBezTo>
                  <a:pt x="12271393" y="-17306"/>
                  <a:pt x="12698740" y="-6151"/>
                  <a:pt x="12838176" y="0"/>
                </a:cubicBezTo>
                <a:cubicBezTo>
                  <a:pt x="12977612" y="6151"/>
                  <a:pt x="13351157" y="-21667"/>
                  <a:pt x="13853160" y="0"/>
                </a:cubicBezTo>
                <a:cubicBezTo>
                  <a:pt x="14355163" y="21667"/>
                  <a:pt x="14035345" y="-172"/>
                  <a:pt x="14209776" y="0"/>
                </a:cubicBezTo>
                <a:cubicBezTo>
                  <a:pt x="14384207" y="172"/>
                  <a:pt x="14629222" y="-31393"/>
                  <a:pt x="14895576" y="0"/>
                </a:cubicBezTo>
                <a:cubicBezTo>
                  <a:pt x="15161930" y="31393"/>
                  <a:pt x="15418721" y="3319"/>
                  <a:pt x="15581376" y="0"/>
                </a:cubicBezTo>
                <a:cubicBezTo>
                  <a:pt x="15744031" y="-3319"/>
                  <a:pt x="15695632" y="-9543"/>
                  <a:pt x="15773400" y="0"/>
                </a:cubicBezTo>
                <a:cubicBezTo>
                  <a:pt x="15851168" y="9543"/>
                  <a:pt x="16150974" y="-26032"/>
                  <a:pt x="16459200" y="0"/>
                </a:cubicBezTo>
                <a:cubicBezTo>
                  <a:pt x="16459222" y="9322"/>
                  <a:pt x="16459920" y="14106"/>
                  <a:pt x="16459200" y="27432"/>
                </a:cubicBezTo>
                <a:cubicBezTo>
                  <a:pt x="16249330" y="65783"/>
                  <a:pt x="15931504" y="34569"/>
                  <a:pt x="15444216" y="27432"/>
                </a:cubicBezTo>
                <a:cubicBezTo>
                  <a:pt x="14956928" y="20295"/>
                  <a:pt x="15245263" y="43793"/>
                  <a:pt x="15087600" y="27432"/>
                </a:cubicBezTo>
                <a:cubicBezTo>
                  <a:pt x="14929937" y="11071"/>
                  <a:pt x="14595147" y="61679"/>
                  <a:pt x="14401800" y="27432"/>
                </a:cubicBezTo>
                <a:cubicBezTo>
                  <a:pt x="14208453" y="-6815"/>
                  <a:pt x="13937267" y="-2756"/>
                  <a:pt x="13551408" y="27432"/>
                </a:cubicBezTo>
                <a:cubicBezTo>
                  <a:pt x="13165549" y="57620"/>
                  <a:pt x="13244142" y="31152"/>
                  <a:pt x="13030200" y="27432"/>
                </a:cubicBezTo>
                <a:cubicBezTo>
                  <a:pt x="12816258" y="23712"/>
                  <a:pt x="12596900" y="37491"/>
                  <a:pt x="12179808" y="27432"/>
                </a:cubicBezTo>
                <a:cubicBezTo>
                  <a:pt x="11762716" y="17373"/>
                  <a:pt x="11577023" y="27593"/>
                  <a:pt x="11329416" y="27432"/>
                </a:cubicBezTo>
                <a:cubicBezTo>
                  <a:pt x="11081809" y="27271"/>
                  <a:pt x="10723385" y="19623"/>
                  <a:pt x="10479024" y="27432"/>
                </a:cubicBezTo>
                <a:cubicBezTo>
                  <a:pt x="10234663" y="35241"/>
                  <a:pt x="9989517" y="31460"/>
                  <a:pt x="9793224" y="27432"/>
                </a:cubicBezTo>
                <a:cubicBezTo>
                  <a:pt x="9596931" y="23404"/>
                  <a:pt x="9533524" y="22036"/>
                  <a:pt x="9436608" y="27432"/>
                </a:cubicBezTo>
                <a:cubicBezTo>
                  <a:pt x="9339692" y="32828"/>
                  <a:pt x="9173466" y="18472"/>
                  <a:pt x="9079992" y="27432"/>
                </a:cubicBezTo>
                <a:cubicBezTo>
                  <a:pt x="8986518" y="36392"/>
                  <a:pt x="8593794" y="42926"/>
                  <a:pt x="8229600" y="27432"/>
                </a:cubicBezTo>
                <a:cubicBezTo>
                  <a:pt x="7865406" y="11938"/>
                  <a:pt x="7848302" y="3496"/>
                  <a:pt x="7543800" y="27432"/>
                </a:cubicBezTo>
                <a:cubicBezTo>
                  <a:pt x="7239298" y="51368"/>
                  <a:pt x="7267744" y="29308"/>
                  <a:pt x="7187184" y="27432"/>
                </a:cubicBezTo>
                <a:cubicBezTo>
                  <a:pt x="7106624" y="25556"/>
                  <a:pt x="6904393" y="10681"/>
                  <a:pt x="6830568" y="27432"/>
                </a:cubicBezTo>
                <a:cubicBezTo>
                  <a:pt x="6756743" y="44183"/>
                  <a:pt x="6651191" y="39884"/>
                  <a:pt x="6473952" y="27432"/>
                </a:cubicBezTo>
                <a:cubicBezTo>
                  <a:pt x="6296713" y="14980"/>
                  <a:pt x="6119980" y="24308"/>
                  <a:pt x="5788152" y="27432"/>
                </a:cubicBezTo>
                <a:cubicBezTo>
                  <a:pt x="5456324" y="30556"/>
                  <a:pt x="5529306" y="26210"/>
                  <a:pt x="5431536" y="27432"/>
                </a:cubicBezTo>
                <a:cubicBezTo>
                  <a:pt x="5333766" y="28654"/>
                  <a:pt x="5016672" y="6571"/>
                  <a:pt x="4910328" y="27432"/>
                </a:cubicBezTo>
                <a:cubicBezTo>
                  <a:pt x="4803984" y="48293"/>
                  <a:pt x="4553431" y="43362"/>
                  <a:pt x="4389120" y="27432"/>
                </a:cubicBezTo>
                <a:cubicBezTo>
                  <a:pt x="4224809" y="11502"/>
                  <a:pt x="3616062" y="38135"/>
                  <a:pt x="3374136" y="27432"/>
                </a:cubicBezTo>
                <a:cubicBezTo>
                  <a:pt x="3132210" y="16729"/>
                  <a:pt x="3042843" y="45542"/>
                  <a:pt x="2852928" y="27432"/>
                </a:cubicBezTo>
                <a:cubicBezTo>
                  <a:pt x="2663013" y="9322"/>
                  <a:pt x="2455267" y="47011"/>
                  <a:pt x="2331720" y="27432"/>
                </a:cubicBezTo>
                <a:cubicBezTo>
                  <a:pt x="2208173" y="7853"/>
                  <a:pt x="1589346" y="70708"/>
                  <a:pt x="1316736" y="27432"/>
                </a:cubicBezTo>
                <a:cubicBezTo>
                  <a:pt x="1044126" y="-15844"/>
                  <a:pt x="1186720" y="35239"/>
                  <a:pt x="1124712" y="27432"/>
                </a:cubicBezTo>
                <a:cubicBezTo>
                  <a:pt x="1062704" y="19625"/>
                  <a:pt x="503031" y="33212"/>
                  <a:pt x="0" y="27432"/>
                </a:cubicBezTo>
                <a:cubicBezTo>
                  <a:pt x="-1295" y="16310"/>
                  <a:pt x="-432" y="13385"/>
                  <a:pt x="0" y="0"/>
                </a:cubicBezTo>
                <a:close/>
              </a:path>
              <a:path w="16459200" h="27432" stroke="0" extrusionOk="0">
                <a:moveTo>
                  <a:pt x="0" y="0"/>
                </a:moveTo>
                <a:cubicBezTo>
                  <a:pt x="169209" y="4271"/>
                  <a:pt x="248605" y="9913"/>
                  <a:pt x="356616" y="0"/>
                </a:cubicBezTo>
                <a:cubicBezTo>
                  <a:pt x="464627" y="-9913"/>
                  <a:pt x="484749" y="7422"/>
                  <a:pt x="548640" y="0"/>
                </a:cubicBezTo>
                <a:cubicBezTo>
                  <a:pt x="612531" y="-7422"/>
                  <a:pt x="809859" y="-22"/>
                  <a:pt x="905256" y="0"/>
                </a:cubicBezTo>
                <a:cubicBezTo>
                  <a:pt x="1000653" y="22"/>
                  <a:pt x="1309175" y="26161"/>
                  <a:pt x="1591056" y="0"/>
                </a:cubicBezTo>
                <a:cubicBezTo>
                  <a:pt x="1872937" y="-26161"/>
                  <a:pt x="2030413" y="-34546"/>
                  <a:pt x="2441448" y="0"/>
                </a:cubicBezTo>
                <a:cubicBezTo>
                  <a:pt x="2852483" y="34546"/>
                  <a:pt x="3014836" y="32798"/>
                  <a:pt x="3456432" y="0"/>
                </a:cubicBezTo>
                <a:cubicBezTo>
                  <a:pt x="3898028" y="-32798"/>
                  <a:pt x="4190634" y="34192"/>
                  <a:pt x="4471416" y="0"/>
                </a:cubicBezTo>
                <a:cubicBezTo>
                  <a:pt x="4752198" y="-34192"/>
                  <a:pt x="4816290" y="10056"/>
                  <a:pt x="4992624" y="0"/>
                </a:cubicBezTo>
                <a:cubicBezTo>
                  <a:pt x="5168958" y="-10056"/>
                  <a:pt x="5425571" y="37166"/>
                  <a:pt x="5843016" y="0"/>
                </a:cubicBezTo>
                <a:cubicBezTo>
                  <a:pt x="6260461" y="-37166"/>
                  <a:pt x="6243365" y="-11909"/>
                  <a:pt x="6528816" y="0"/>
                </a:cubicBezTo>
                <a:cubicBezTo>
                  <a:pt x="6814267" y="11909"/>
                  <a:pt x="6865850" y="-3059"/>
                  <a:pt x="7050024" y="0"/>
                </a:cubicBezTo>
                <a:cubicBezTo>
                  <a:pt x="7234198" y="3059"/>
                  <a:pt x="7529059" y="-29032"/>
                  <a:pt x="7900416" y="0"/>
                </a:cubicBezTo>
                <a:cubicBezTo>
                  <a:pt x="8271773" y="29032"/>
                  <a:pt x="8040284" y="2293"/>
                  <a:pt x="8092440" y="0"/>
                </a:cubicBezTo>
                <a:cubicBezTo>
                  <a:pt x="8144596" y="-2293"/>
                  <a:pt x="8377772" y="18969"/>
                  <a:pt x="8613648" y="0"/>
                </a:cubicBezTo>
                <a:cubicBezTo>
                  <a:pt x="8849524" y="-18969"/>
                  <a:pt x="9039253" y="20479"/>
                  <a:pt x="9299448" y="0"/>
                </a:cubicBezTo>
                <a:cubicBezTo>
                  <a:pt x="9559643" y="-20479"/>
                  <a:pt x="9864452" y="14915"/>
                  <a:pt x="10149840" y="0"/>
                </a:cubicBezTo>
                <a:cubicBezTo>
                  <a:pt x="10435228" y="-14915"/>
                  <a:pt x="10504375" y="14787"/>
                  <a:pt x="10835640" y="0"/>
                </a:cubicBezTo>
                <a:cubicBezTo>
                  <a:pt x="11166905" y="-14787"/>
                  <a:pt x="11598715" y="31089"/>
                  <a:pt x="11850624" y="0"/>
                </a:cubicBezTo>
                <a:cubicBezTo>
                  <a:pt x="12102533" y="-31089"/>
                  <a:pt x="11992592" y="4447"/>
                  <a:pt x="12042648" y="0"/>
                </a:cubicBezTo>
                <a:cubicBezTo>
                  <a:pt x="12092704" y="-4447"/>
                  <a:pt x="12426578" y="2532"/>
                  <a:pt x="12728448" y="0"/>
                </a:cubicBezTo>
                <a:cubicBezTo>
                  <a:pt x="13030318" y="-2532"/>
                  <a:pt x="12877528" y="-7149"/>
                  <a:pt x="12920472" y="0"/>
                </a:cubicBezTo>
                <a:cubicBezTo>
                  <a:pt x="12963416" y="7149"/>
                  <a:pt x="13485109" y="-36483"/>
                  <a:pt x="13935456" y="0"/>
                </a:cubicBezTo>
                <a:cubicBezTo>
                  <a:pt x="14385803" y="36483"/>
                  <a:pt x="14219125" y="12279"/>
                  <a:pt x="14292072" y="0"/>
                </a:cubicBezTo>
                <a:cubicBezTo>
                  <a:pt x="14365019" y="-12279"/>
                  <a:pt x="14443877" y="8821"/>
                  <a:pt x="14484096" y="0"/>
                </a:cubicBezTo>
                <a:cubicBezTo>
                  <a:pt x="14524315" y="-8821"/>
                  <a:pt x="14905426" y="-30068"/>
                  <a:pt x="15169896" y="0"/>
                </a:cubicBezTo>
                <a:cubicBezTo>
                  <a:pt x="15434366" y="30068"/>
                  <a:pt x="15424434" y="12479"/>
                  <a:pt x="15526512" y="0"/>
                </a:cubicBezTo>
                <a:cubicBezTo>
                  <a:pt x="15628590" y="-12479"/>
                  <a:pt x="16062010" y="-12069"/>
                  <a:pt x="16459200" y="0"/>
                </a:cubicBezTo>
                <a:cubicBezTo>
                  <a:pt x="16459049" y="7706"/>
                  <a:pt x="16460087" y="13931"/>
                  <a:pt x="16459200" y="27432"/>
                </a:cubicBezTo>
                <a:cubicBezTo>
                  <a:pt x="16315339" y="20935"/>
                  <a:pt x="16231909" y="42819"/>
                  <a:pt x="16102584" y="27432"/>
                </a:cubicBezTo>
                <a:cubicBezTo>
                  <a:pt x="15973259" y="12045"/>
                  <a:pt x="15580560" y="51242"/>
                  <a:pt x="15416784" y="27432"/>
                </a:cubicBezTo>
                <a:cubicBezTo>
                  <a:pt x="15253008" y="3622"/>
                  <a:pt x="15181626" y="26334"/>
                  <a:pt x="15060168" y="27432"/>
                </a:cubicBezTo>
                <a:cubicBezTo>
                  <a:pt x="14938710" y="28530"/>
                  <a:pt x="14400846" y="21299"/>
                  <a:pt x="14209776" y="27432"/>
                </a:cubicBezTo>
                <a:cubicBezTo>
                  <a:pt x="14018706" y="33565"/>
                  <a:pt x="13805385" y="48505"/>
                  <a:pt x="13688568" y="27432"/>
                </a:cubicBezTo>
                <a:cubicBezTo>
                  <a:pt x="13571751" y="6359"/>
                  <a:pt x="13472548" y="26552"/>
                  <a:pt x="13331952" y="27432"/>
                </a:cubicBezTo>
                <a:cubicBezTo>
                  <a:pt x="13191356" y="28312"/>
                  <a:pt x="13234055" y="20883"/>
                  <a:pt x="13139928" y="27432"/>
                </a:cubicBezTo>
                <a:cubicBezTo>
                  <a:pt x="13045801" y="33981"/>
                  <a:pt x="12707747" y="18669"/>
                  <a:pt x="12454128" y="27432"/>
                </a:cubicBezTo>
                <a:cubicBezTo>
                  <a:pt x="12200509" y="36195"/>
                  <a:pt x="11974339" y="1821"/>
                  <a:pt x="11603736" y="27432"/>
                </a:cubicBezTo>
                <a:cubicBezTo>
                  <a:pt x="11233133" y="53043"/>
                  <a:pt x="11202281" y="15642"/>
                  <a:pt x="10917936" y="27432"/>
                </a:cubicBezTo>
                <a:cubicBezTo>
                  <a:pt x="10633591" y="39222"/>
                  <a:pt x="10351188" y="-7651"/>
                  <a:pt x="9902952" y="27432"/>
                </a:cubicBezTo>
                <a:cubicBezTo>
                  <a:pt x="9454716" y="62515"/>
                  <a:pt x="9540812" y="35851"/>
                  <a:pt x="9381744" y="27432"/>
                </a:cubicBezTo>
                <a:cubicBezTo>
                  <a:pt x="9222676" y="19013"/>
                  <a:pt x="9279274" y="24639"/>
                  <a:pt x="9189720" y="27432"/>
                </a:cubicBezTo>
                <a:cubicBezTo>
                  <a:pt x="9100166" y="30225"/>
                  <a:pt x="9040114" y="24993"/>
                  <a:pt x="8997696" y="27432"/>
                </a:cubicBezTo>
                <a:cubicBezTo>
                  <a:pt x="8955278" y="29871"/>
                  <a:pt x="8568270" y="-9750"/>
                  <a:pt x="8147304" y="27432"/>
                </a:cubicBezTo>
                <a:cubicBezTo>
                  <a:pt x="7726338" y="64614"/>
                  <a:pt x="7756575" y="58097"/>
                  <a:pt x="7461504" y="27432"/>
                </a:cubicBezTo>
                <a:cubicBezTo>
                  <a:pt x="7166433" y="-3233"/>
                  <a:pt x="6691777" y="23003"/>
                  <a:pt x="6446520" y="27432"/>
                </a:cubicBezTo>
                <a:cubicBezTo>
                  <a:pt x="6201263" y="31861"/>
                  <a:pt x="6055564" y="5822"/>
                  <a:pt x="5760720" y="27432"/>
                </a:cubicBezTo>
                <a:cubicBezTo>
                  <a:pt x="5465876" y="49042"/>
                  <a:pt x="5182562" y="-15037"/>
                  <a:pt x="4910328" y="27432"/>
                </a:cubicBezTo>
                <a:cubicBezTo>
                  <a:pt x="4638094" y="69901"/>
                  <a:pt x="4524349" y="1902"/>
                  <a:pt x="4224528" y="27432"/>
                </a:cubicBezTo>
                <a:cubicBezTo>
                  <a:pt x="3924707" y="52962"/>
                  <a:pt x="3780041" y="5974"/>
                  <a:pt x="3538728" y="27432"/>
                </a:cubicBezTo>
                <a:cubicBezTo>
                  <a:pt x="3297415" y="48890"/>
                  <a:pt x="3195183" y="15951"/>
                  <a:pt x="3017520" y="27432"/>
                </a:cubicBezTo>
                <a:cubicBezTo>
                  <a:pt x="2839857" y="38913"/>
                  <a:pt x="2369331" y="20768"/>
                  <a:pt x="2167128" y="27432"/>
                </a:cubicBezTo>
                <a:cubicBezTo>
                  <a:pt x="1964925" y="34096"/>
                  <a:pt x="1784521" y="20363"/>
                  <a:pt x="1481328" y="27432"/>
                </a:cubicBezTo>
                <a:cubicBezTo>
                  <a:pt x="1178135" y="34501"/>
                  <a:pt x="971590" y="55923"/>
                  <a:pt x="630936" y="27432"/>
                </a:cubicBezTo>
                <a:cubicBezTo>
                  <a:pt x="290282" y="-1059"/>
                  <a:pt x="133182" y="8818"/>
                  <a:pt x="0" y="27432"/>
                </a:cubicBezTo>
                <a:cubicBezTo>
                  <a:pt x="-1246" y="21545"/>
                  <a:pt x="-1312" y="1278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ZoneTexte 25">
            <a:extLst>
              <a:ext uri="{FF2B5EF4-FFF2-40B4-BE49-F238E27FC236}">
                <a16:creationId xmlns:a16="http://schemas.microsoft.com/office/drawing/2014/main" id="{424176A9-647C-9680-1963-6D8C5301DB77}"/>
              </a:ext>
            </a:extLst>
          </p:cNvPr>
          <p:cNvSpPr txBox="1"/>
          <p:nvPr/>
        </p:nvSpPr>
        <p:spPr>
          <a:xfrm>
            <a:off x="858739" y="3106974"/>
            <a:ext cx="10070328" cy="6178758"/>
          </a:xfrm>
          <a:prstGeom prst="rect">
            <a:avLst/>
          </a:prstGeom>
        </p:spPr>
        <p:txBody>
          <a:bodyPr vert="horz" lIns="91440" tIns="45720" rIns="91440" bIns="45720" rtlCol="0" anchor="t">
            <a:normAutofit lnSpcReduction="10000"/>
          </a:bodyPr>
          <a:lstStyle/>
          <a:p>
            <a:pPr lvl="0">
              <a:lnSpc>
                <a:spcPct val="90000"/>
              </a:lnSpc>
              <a:spcAft>
                <a:spcPts val="900"/>
              </a:spcAft>
              <a:buSzPts val="1000"/>
              <a:tabLst>
                <a:tab pos="457200" algn="l"/>
              </a:tabLst>
            </a:pPr>
            <a:r>
              <a:rPr lang="en-US" sz="3300" b="1" dirty="0">
                <a:latin typeface="Montserrat" panose="00000500000000000000" pitchFamily="2" charset="0"/>
              </a:rPr>
              <a:t>90 % des </a:t>
            </a:r>
            <a:r>
              <a:rPr lang="en-US" sz="3300" b="1" dirty="0" err="1">
                <a:latin typeface="Montserrat" panose="00000500000000000000" pitchFamily="2" charset="0"/>
              </a:rPr>
              <a:t>cyberattaques</a:t>
            </a:r>
            <a:r>
              <a:rPr lang="en-US" sz="3300" b="1" dirty="0">
                <a:latin typeface="Montserrat" panose="00000500000000000000" pitchFamily="2" charset="0"/>
              </a:rPr>
              <a:t> </a:t>
            </a:r>
            <a:r>
              <a:rPr lang="en-US" sz="3300" b="1" dirty="0" err="1">
                <a:latin typeface="Montserrat" panose="00000500000000000000" pitchFamily="2" charset="0"/>
              </a:rPr>
              <a:t>exploitent</a:t>
            </a:r>
            <a:r>
              <a:rPr lang="en-US" sz="3300" b="1" dirty="0">
                <a:latin typeface="Montserrat" panose="00000500000000000000" pitchFamily="2" charset="0"/>
              </a:rPr>
              <a:t> une </a:t>
            </a:r>
            <a:r>
              <a:rPr lang="en-US" sz="3300" b="1" dirty="0" err="1">
                <a:latin typeface="Montserrat" panose="00000500000000000000" pitchFamily="2" charset="0"/>
              </a:rPr>
              <a:t>erreur</a:t>
            </a:r>
            <a:r>
              <a:rPr lang="en-US" sz="3300" b="1" dirty="0">
                <a:latin typeface="Montserrat" panose="00000500000000000000" pitchFamily="2" charset="0"/>
              </a:rPr>
              <a:t> humaine</a:t>
            </a:r>
          </a:p>
          <a:p>
            <a:pPr lvl="0">
              <a:lnSpc>
                <a:spcPct val="90000"/>
              </a:lnSpc>
              <a:spcAft>
                <a:spcPts val="900"/>
              </a:spcAft>
              <a:buSzPts val="1000"/>
              <a:tabLst>
                <a:tab pos="457200" algn="l"/>
              </a:tabLst>
            </a:pPr>
            <a:r>
              <a:rPr lang="fr-FR" sz="1600" dirty="0">
                <a:latin typeface="Montserrat" panose="00000500000000000000" pitchFamily="2" charset="0"/>
              </a:rPr>
              <a:t>Source : Étude </a:t>
            </a:r>
            <a:r>
              <a:rPr lang="fr-FR" sz="1600" dirty="0" err="1">
                <a:latin typeface="Montserrat" panose="00000500000000000000" pitchFamily="2" charset="0"/>
              </a:rPr>
              <a:t>Mimecast</a:t>
            </a:r>
            <a:r>
              <a:rPr lang="fr-FR" sz="1600" dirty="0">
                <a:latin typeface="Montserrat" panose="00000500000000000000" pitchFamily="2" charset="0"/>
              </a:rPr>
              <a:t> 2024 (C’est une étude annuelle basée sur une enquête mondiale menée par l’entreprise </a:t>
            </a:r>
            <a:r>
              <a:rPr lang="fr-FR" sz="1600" dirty="0" err="1">
                <a:latin typeface="Montserrat" panose="00000500000000000000" pitchFamily="2" charset="0"/>
              </a:rPr>
              <a:t>Mimecast</a:t>
            </a:r>
            <a:r>
              <a:rPr lang="fr-FR" sz="1600" dirty="0">
                <a:latin typeface="Montserrat" panose="00000500000000000000" pitchFamily="2" charset="0"/>
              </a:rPr>
              <a:t> Limited auprès de professionnels de la sécurité IT), rapport </a:t>
            </a:r>
            <a:r>
              <a:rPr lang="fr-FR" sz="1600" dirty="0" err="1">
                <a:latin typeface="Montserrat" panose="00000500000000000000" pitchFamily="2" charset="0"/>
              </a:rPr>
              <a:t>Infosecurity</a:t>
            </a:r>
            <a:r>
              <a:rPr lang="fr-FR" sz="1600" dirty="0">
                <a:latin typeface="Montserrat" panose="00000500000000000000" pitchFamily="2" charset="0"/>
              </a:rPr>
              <a:t> Magazine, qui indique que 95 % des violations de données sont liées à des erreurs humaines, notamment des erreurs d’employés, des usages de </a:t>
            </a:r>
            <a:r>
              <a:rPr lang="fr-FR" sz="1600" dirty="0" err="1">
                <a:latin typeface="Montserrat" panose="00000500000000000000" pitchFamily="2" charset="0"/>
              </a:rPr>
              <a:t>credentials</a:t>
            </a:r>
            <a:r>
              <a:rPr lang="fr-FR" sz="1600" dirty="0">
                <a:latin typeface="Montserrat" panose="00000500000000000000" pitchFamily="2" charset="0"/>
              </a:rPr>
              <a:t> compromis, et des attaques de phishing ciblées.</a:t>
            </a:r>
            <a:endParaRPr lang="en-US" sz="1600" b="1" dirty="0">
              <a:latin typeface="Montserrat" panose="00000500000000000000" pitchFamily="2" charset="0"/>
              <a:cs typeface="Times New Roman" panose="02020603050405020304" pitchFamily="18" charset="0"/>
            </a:endParaRPr>
          </a:p>
          <a:p>
            <a:pPr lvl="0" indent="-228600">
              <a:lnSpc>
                <a:spcPct val="90000"/>
              </a:lnSpc>
              <a:spcAft>
                <a:spcPts val="900"/>
              </a:spcAft>
              <a:buSzPts val="1000"/>
              <a:buFont typeface="Arial" panose="020B0604020202020204" pitchFamily="34" charset="0"/>
              <a:buChar char="•"/>
              <a:tabLst>
                <a:tab pos="457200" algn="l"/>
              </a:tabLst>
            </a:pPr>
            <a:endParaRPr lang="en-US" sz="3300" b="1" dirty="0">
              <a:latin typeface="Montserrat" panose="00000500000000000000" pitchFamily="2" charset="0"/>
            </a:endParaRPr>
          </a:p>
          <a:p>
            <a:pPr lvl="0">
              <a:lnSpc>
                <a:spcPct val="90000"/>
              </a:lnSpc>
              <a:spcAft>
                <a:spcPts val="900"/>
              </a:spcAft>
              <a:buSzPts val="1000"/>
              <a:tabLst>
                <a:tab pos="457200" algn="l"/>
              </a:tabLst>
            </a:pPr>
            <a:r>
              <a:rPr lang="en-US" sz="3300" b="1" dirty="0">
                <a:latin typeface="Montserrat" panose="00000500000000000000" pitchFamily="2" charset="0"/>
              </a:rPr>
              <a:t>Explosion des </a:t>
            </a:r>
            <a:r>
              <a:rPr lang="en-US" sz="3300" b="1" dirty="0" err="1">
                <a:latin typeface="Montserrat" panose="00000500000000000000" pitchFamily="2" charset="0"/>
              </a:rPr>
              <a:t>fuites</a:t>
            </a:r>
            <a:r>
              <a:rPr lang="en-US" sz="3300" b="1" dirty="0">
                <a:latin typeface="Montserrat" panose="00000500000000000000" pitchFamily="2" charset="0"/>
              </a:rPr>
              <a:t> de données (ex : LinkedIn, Facebook, etc.)</a:t>
            </a:r>
          </a:p>
          <a:p>
            <a:pPr lvl="0">
              <a:lnSpc>
                <a:spcPct val="90000"/>
              </a:lnSpc>
              <a:spcAft>
                <a:spcPts val="900"/>
              </a:spcAft>
              <a:buSzPts val="1000"/>
              <a:tabLst>
                <a:tab pos="457200" algn="l"/>
              </a:tabLst>
            </a:pPr>
            <a:r>
              <a:rPr lang="fr-FR" sz="1600" dirty="0">
                <a:latin typeface="Montserrat" panose="00000500000000000000" pitchFamily="2" charset="0"/>
              </a:rPr>
              <a:t>Source : Rapports de fuites massives de données en 2024 Auteur: La </a:t>
            </a:r>
            <a:r>
              <a:rPr lang="fr-FR" sz="1600" i="1" dirty="0">
                <a:latin typeface="Montserrat" panose="00000500000000000000" pitchFamily="2" charset="0"/>
              </a:rPr>
              <a:t>Commission nationale de l’informatique et des libertés (Cnil)</a:t>
            </a:r>
            <a:r>
              <a:rPr lang="fr-FR" sz="1600" dirty="0">
                <a:latin typeface="Montserrat" panose="00000500000000000000" pitchFamily="2" charset="0"/>
              </a:rPr>
              <a:t>, incluant la fuite de 2,9 milliards de données personnelles aux États-Unis, Royaume-Uni et Canada (National Public Data </a:t>
            </a:r>
            <a:r>
              <a:rPr lang="fr-FR" sz="1600" dirty="0" err="1">
                <a:latin typeface="Montserrat" panose="00000500000000000000" pitchFamily="2" charset="0"/>
              </a:rPr>
              <a:t>breach</a:t>
            </a:r>
            <a:r>
              <a:rPr lang="fr-FR" sz="1600" dirty="0">
                <a:latin typeface="Montserrat" panose="00000500000000000000" pitchFamily="2" charset="0"/>
              </a:rPr>
              <a:t>).</a:t>
            </a:r>
            <a:endParaRPr lang="en-US" sz="1600" dirty="0">
              <a:latin typeface="Montserrat" panose="00000500000000000000" pitchFamily="2" charset="0"/>
            </a:endParaRPr>
          </a:p>
          <a:p>
            <a:pPr lvl="0" indent="-228600">
              <a:lnSpc>
                <a:spcPct val="90000"/>
              </a:lnSpc>
              <a:spcAft>
                <a:spcPts val="900"/>
              </a:spcAft>
              <a:buSzPts val="1000"/>
              <a:buFont typeface="Arial" panose="020B0604020202020204" pitchFamily="34" charset="0"/>
              <a:buChar char="•"/>
              <a:tabLst>
                <a:tab pos="457200" algn="l"/>
              </a:tabLst>
            </a:pPr>
            <a:endParaRPr lang="en-US" sz="1200" dirty="0">
              <a:latin typeface="Montserrat" panose="00000500000000000000" pitchFamily="2" charset="0"/>
            </a:endParaRPr>
          </a:p>
          <a:p>
            <a:pPr lvl="0">
              <a:lnSpc>
                <a:spcPct val="90000"/>
              </a:lnSpc>
              <a:spcAft>
                <a:spcPts val="900"/>
              </a:spcAft>
              <a:buSzPts val="1000"/>
              <a:tabLst>
                <a:tab pos="457200" algn="l"/>
              </a:tabLst>
            </a:pPr>
            <a:r>
              <a:rPr lang="en-US" sz="3300" b="1" dirty="0" err="1">
                <a:latin typeface="Montserrat" panose="00000500000000000000" pitchFamily="2" charset="0"/>
              </a:rPr>
              <a:t>Télétravail</a:t>
            </a:r>
            <a:r>
              <a:rPr lang="en-US" sz="3300" b="1" dirty="0">
                <a:latin typeface="Montserrat" panose="00000500000000000000" pitchFamily="2" charset="0"/>
              </a:rPr>
              <a:t> et </a:t>
            </a:r>
            <a:r>
              <a:rPr lang="en-US" sz="3300" b="1" dirty="0" err="1">
                <a:latin typeface="Montserrat" panose="00000500000000000000" pitchFamily="2" charset="0"/>
              </a:rPr>
              <a:t>mobilité</a:t>
            </a:r>
            <a:r>
              <a:rPr lang="en-US" sz="3300" b="1" dirty="0">
                <a:latin typeface="Montserrat" panose="00000500000000000000" pitchFamily="2" charset="0"/>
              </a:rPr>
              <a:t> : exposition accrue</a:t>
            </a:r>
          </a:p>
          <a:p>
            <a:pPr lvl="0">
              <a:lnSpc>
                <a:spcPct val="90000"/>
              </a:lnSpc>
              <a:spcAft>
                <a:spcPts val="900"/>
              </a:spcAft>
              <a:buSzPts val="1000"/>
              <a:tabLst>
                <a:tab pos="457200" algn="l"/>
              </a:tabLst>
            </a:pPr>
            <a:r>
              <a:rPr lang="fr-FR" sz="1600" dirty="0">
                <a:latin typeface="Montserrat" panose="00000500000000000000" pitchFamily="2" charset="0"/>
              </a:rPr>
              <a:t>Source : Analyses sectorielles 2024 sur l’impact du télétravail sur la surface d’attaque, notamment par des études de Cobalt et Integrity360. Cobalt est une plateforme de sécurité informatique spécialisée dans les tests d’intrusion (</a:t>
            </a:r>
            <a:r>
              <a:rPr lang="fr-FR" sz="1600" dirty="0" err="1">
                <a:latin typeface="Montserrat" panose="00000500000000000000" pitchFamily="2" charset="0"/>
              </a:rPr>
              <a:t>pentests</a:t>
            </a:r>
            <a:r>
              <a:rPr lang="fr-FR" sz="1600" dirty="0">
                <a:latin typeface="Montserrat" panose="00000500000000000000" pitchFamily="2" charset="0"/>
              </a:rPr>
              <a:t>) et l’offensive </a:t>
            </a:r>
            <a:r>
              <a:rPr lang="fr-FR" sz="1600" dirty="0" err="1">
                <a:latin typeface="Montserrat" panose="00000500000000000000" pitchFamily="2" charset="0"/>
              </a:rPr>
              <a:t>security</a:t>
            </a:r>
            <a:r>
              <a:rPr lang="fr-FR" sz="1600" dirty="0">
                <a:latin typeface="Montserrat" panose="00000500000000000000" pitchFamily="2" charset="0"/>
              </a:rPr>
              <a:t> qui aide les organisations à identifier et corriger des vulnérabilités dans leurs systèmes. Integrity360 est un prestataire européen de cybersécurité très présent en Europe et au Royaume-Uni.</a:t>
            </a:r>
            <a:endParaRPr lang="en-US" sz="4000" b="1" dirty="0">
              <a:latin typeface="Montserrat" panose="00000500000000000000" pitchFamily="2" charset="0"/>
            </a:endParaRPr>
          </a:p>
        </p:txBody>
      </p:sp>
      <p:pic>
        <p:nvPicPr>
          <p:cNvPr id="3074" name="Picture 2" descr="Les 6 principales menaces en cybersécurité">
            <a:extLst>
              <a:ext uri="{FF2B5EF4-FFF2-40B4-BE49-F238E27FC236}">
                <a16:creationId xmlns:a16="http://schemas.microsoft.com/office/drawing/2014/main" id="{7EA877A1-56A0-77BE-0162-0308542721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024" r="15759"/>
          <a:stretch>
            <a:fillRect/>
          </a:stretch>
        </p:blipFill>
        <p:spPr bwMode="auto">
          <a:xfrm>
            <a:off x="11513487" y="3140964"/>
            <a:ext cx="5911596" cy="6144768"/>
          </a:xfrm>
          <a:prstGeom prst="rect">
            <a:avLst/>
          </a:prstGeom>
          <a:noFill/>
          <a:extLst>
            <a:ext uri="{909E8E84-426E-40DD-AFC4-6F175D3DCCD1}">
              <a14:hiddenFill xmlns:a14="http://schemas.microsoft.com/office/drawing/2010/main">
                <a:solidFill>
                  <a:srgbClr val="FFFFFF"/>
                </a:solidFill>
              </a14:hiddenFill>
            </a:ext>
          </a:extLst>
        </p:spPr>
      </p:pic>
      <p:pic>
        <p:nvPicPr>
          <p:cNvPr id="14" name="Audio 13">
            <a:hlinkClick r:id="" action="ppaction://media"/>
            <a:extLst>
              <a:ext uri="{FF2B5EF4-FFF2-40B4-BE49-F238E27FC236}">
                <a16:creationId xmlns:a16="http://schemas.microsoft.com/office/drawing/2014/main" id="{44226DCA-B0BB-06E0-23FE-2DD2A51B711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578"/>
    </mc:Choice>
    <mc:Fallback xmlns="">
      <p:transition spd="slow" advTm="3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19200" y="925729"/>
            <a:ext cx="16306800" cy="546881"/>
          </a:xfrm>
          <a:prstGeom prst="rect">
            <a:avLst/>
          </a:prstGeom>
        </p:spPr>
        <p:txBody>
          <a:bodyPr wrap="square" lIns="0" tIns="0" rIns="0" bIns="0" rtlCol="0" anchor="t">
            <a:spAutoFit/>
          </a:bodyPr>
          <a:lstStyle/>
          <a:p>
            <a:pPr algn="l">
              <a:lnSpc>
                <a:spcPts val="4510"/>
              </a:lnSpc>
            </a:pPr>
            <a:r>
              <a:rPr lang="fr-FR" sz="3600" b="1" dirty="0">
                <a:solidFill>
                  <a:srgbClr val="031D49"/>
                </a:solidFill>
                <a:latin typeface="Montserrat Bold"/>
                <a:ea typeface="Montserrat Bold"/>
                <a:cs typeface="Montserrat Bold"/>
                <a:sym typeface="Montserrat Bold"/>
              </a:rPr>
              <a:t>Ce que les hackers savent sur vous</a:t>
            </a:r>
          </a:p>
        </p:txBody>
      </p:sp>
      <p:pic>
        <p:nvPicPr>
          <p:cNvPr id="4098" name="Picture 2" descr="Cybersécurité : Les bonnes pratiques à adopter - Happy-Beez">
            <a:extLst>
              <a:ext uri="{FF2B5EF4-FFF2-40B4-BE49-F238E27FC236}">
                <a16:creationId xmlns:a16="http://schemas.microsoft.com/office/drawing/2014/main" id="{60E55EA8-39CC-3550-7915-1984640FD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33700"/>
            <a:ext cx="5791200" cy="614397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E8B3A7EE-A188-D5E6-DD6C-9B4654CD2025}"/>
              </a:ext>
            </a:extLst>
          </p:cNvPr>
          <p:cNvSpPr txBox="1"/>
          <p:nvPr/>
        </p:nvSpPr>
        <p:spPr>
          <a:xfrm>
            <a:off x="5754189" y="2781300"/>
            <a:ext cx="10744200" cy="6677854"/>
          </a:xfrm>
          <a:prstGeom prst="rect">
            <a:avLst/>
          </a:prstGeom>
          <a:noFill/>
        </p:spPr>
        <p:txBody>
          <a:bodyPr wrap="square">
            <a:spAutoFit/>
          </a:bodyPr>
          <a:lstStyle/>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Mots de passe réutilisés sur plusieurs services (Plateforme)</a:t>
            </a:r>
          </a:p>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Adresses e-mail et numéros de téléphone exposés lors de fuites de données</a:t>
            </a:r>
          </a:p>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Habitudes de navigation (sites visités, horaires, centres d’intérêt)</a:t>
            </a:r>
          </a:p>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Informations personnelles publiées sur les réseaux sociaux</a:t>
            </a:r>
            <a:r>
              <a:rPr lang="fr-BJ" sz="2400" kern="100" dirty="0">
                <a:effectLst/>
                <a:latin typeface="Montserrat" panose="00000500000000000000" pitchFamily="2" charset="0"/>
                <a:ea typeface="Aptos" panose="020B0004020202020204" pitchFamily="34" charset="0"/>
                <a:cs typeface="Times New Roman" panose="02020603050405020304" pitchFamily="18" charset="0"/>
              </a:rPr>
              <a:t> </a:t>
            </a: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(photos, localisation, relations, profession)</a:t>
            </a:r>
          </a:p>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Comptes en ligne compromis ou vulnérables</a:t>
            </a:r>
          </a:p>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Données issues de bases de fuites publiques</a:t>
            </a:r>
          </a:p>
          <a:p>
            <a:pPr marL="342900" lvl="0" indent="-342900" algn="just">
              <a:lnSpc>
                <a:spcPct val="150000"/>
              </a:lnSpc>
              <a:buFont typeface="Arial" panose="020B0604020202020204" pitchFamily="34" charset="0"/>
              <a:buChar char="•"/>
            </a:pP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(ex. : </a:t>
            </a:r>
            <a:r>
              <a:rPr lang="fr-FR" sz="2400" kern="100" dirty="0" err="1">
                <a:effectLst/>
                <a:latin typeface="Montserrat" panose="00000500000000000000" pitchFamily="2" charset="0"/>
                <a:ea typeface="Aptos" panose="020B0004020202020204" pitchFamily="34" charset="0"/>
                <a:cs typeface="Times New Roman" panose="02020603050405020304" pitchFamily="18" charset="0"/>
              </a:rPr>
              <a:t>HaveIBeenPwned</a:t>
            </a:r>
            <a:r>
              <a:rPr lang="fr-FR" sz="2400" kern="100" dirty="0">
                <a:effectLst/>
                <a:latin typeface="Montserrat" panose="00000500000000000000" pitchFamily="2" charset="0"/>
                <a:ea typeface="Aptos" panose="020B0004020202020204" pitchFamily="34" charset="0"/>
                <a:cs typeface="Times New Roman" panose="02020603050405020304" pitchFamily="18" charset="0"/>
              </a:rPr>
              <a:t>)</a:t>
            </a:r>
            <a:r>
              <a:rPr lang="fr-FR" sz="2400" b="1" dirty="0">
                <a:latin typeface="Montserrat" panose="00000500000000000000" pitchFamily="2" charset="0"/>
              </a:rPr>
              <a:t> Have I Been Pwned (HIBP)</a:t>
            </a:r>
            <a:r>
              <a:rPr lang="fr-FR" sz="2400" dirty="0">
                <a:latin typeface="Montserrat" panose="00000500000000000000" pitchFamily="2" charset="0"/>
              </a:rPr>
              <a:t> </a:t>
            </a:r>
            <a:r>
              <a:rPr lang="fr-FR" sz="2400" kern="100" dirty="0">
                <a:latin typeface="Montserrat" panose="00000500000000000000" pitchFamily="2" charset="0"/>
                <a:cs typeface="Times New Roman" panose="02020603050405020304" pitchFamily="18" charset="0"/>
              </a:rPr>
              <a:t>est une plateforme en ligne de cybersécurité spécialisée dans le recensement et l’analyse des fuites de données</a:t>
            </a:r>
            <a:r>
              <a:rPr lang="fr-FR" sz="2400" i="1" dirty="0">
                <a:latin typeface="Montserrat" panose="00000500000000000000" pitchFamily="2" charset="0"/>
              </a:rPr>
              <a:t>. </a:t>
            </a:r>
            <a:r>
              <a:rPr lang="fr-FR" sz="2400" kern="100" dirty="0">
                <a:latin typeface="Montserrat" panose="00000500000000000000" pitchFamily="2" charset="0"/>
                <a:cs typeface="Times New Roman" panose="02020603050405020304" pitchFamily="18" charset="0"/>
              </a:rPr>
              <a:t>Accéder à la plateforme par ce lien: https://haveibeenpwned.com/</a:t>
            </a:r>
          </a:p>
        </p:txBody>
      </p:sp>
      <p:sp>
        <p:nvSpPr>
          <p:cNvPr id="3" name="TextBox 2">
            <a:extLst>
              <a:ext uri="{FF2B5EF4-FFF2-40B4-BE49-F238E27FC236}">
                <a16:creationId xmlns:a16="http://schemas.microsoft.com/office/drawing/2014/main" id="{0AA4CA96-6BD1-9817-F468-93FD9DF17D85}"/>
              </a:ext>
            </a:extLst>
          </p:cNvPr>
          <p:cNvSpPr txBox="1"/>
          <p:nvPr/>
        </p:nvSpPr>
        <p:spPr>
          <a:xfrm>
            <a:off x="5087983" y="1428254"/>
            <a:ext cx="12076611" cy="1123962"/>
          </a:xfrm>
          <a:prstGeom prst="rect">
            <a:avLst/>
          </a:prstGeom>
        </p:spPr>
        <p:txBody>
          <a:bodyPr wrap="square" lIns="0" tIns="0" rIns="0" bIns="0" rtlCol="0" anchor="t">
            <a:spAutoFit/>
          </a:bodyPr>
          <a:lstStyle/>
          <a:p>
            <a:pPr algn="l">
              <a:lnSpc>
                <a:spcPts val="4510"/>
              </a:lnSpc>
            </a:pPr>
            <a:r>
              <a:rPr lang="fr-FR" sz="3600" b="1" dirty="0">
                <a:solidFill>
                  <a:srgbClr val="031D49"/>
                </a:solidFill>
                <a:latin typeface="Montserrat Bold"/>
                <a:ea typeface="Montserrat Bold"/>
                <a:cs typeface="Montserrat Bold"/>
                <a:sym typeface="Montserrat Bold"/>
              </a:rPr>
              <a:t>  </a:t>
            </a:r>
          </a:p>
          <a:p>
            <a:pPr algn="l">
              <a:lnSpc>
                <a:spcPts val="4510"/>
              </a:lnSpc>
            </a:pPr>
            <a:r>
              <a:rPr lang="fr-FR" sz="3600" b="1" dirty="0">
                <a:solidFill>
                  <a:srgbClr val="031D49"/>
                </a:solidFill>
                <a:latin typeface="Montserrat Bold"/>
                <a:ea typeface="Montserrat Bold"/>
                <a:cs typeface="Montserrat Bold"/>
                <a:sym typeface="Montserrat Bold"/>
              </a:rPr>
              <a:t>     1. Ce que les hackers savent sur les individus</a:t>
            </a:r>
          </a:p>
        </p:txBody>
      </p:sp>
    </p:spTree>
  </p:cSld>
  <p:clrMapOvr>
    <a:masterClrMapping/>
  </p:clrMapOvr>
  <mc:AlternateContent xmlns:mc="http://schemas.openxmlformats.org/markup-compatibility/2006" xmlns:p14="http://schemas.microsoft.com/office/powerpoint/2010/main">
    <mc:Choice Requires="p14">
      <p:transition spd="slow" p14:dur="2000" advTm="5938"/>
    </mc:Choice>
    <mc:Fallback xmlns="">
      <p:transition spd="slow" advTm="593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916BE-A509-4556-197F-45A4D180062D}"/>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7FC1D07-8EB1-AD07-8B92-711DC6E37198}"/>
              </a:ext>
            </a:extLst>
          </p:cNvPr>
          <p:cNvSpPr txBox="1"/>
          <p:nvPr/>
        </p:nvSpPr>
        <p:spPr>
          <a:xfrm>
            <a:off x="5562600" y="1691109"/>
            <a:ext cx="12192000" cy="1123962"/>
          </a:xfrm>
          <a:prstGeom prst="rect">
            <a:avLst/>
          </a:prstGeom>
        </p:spPr>
        <p:txBody>
          <a:bodyPr wrap="square" lIns="0" tIns="0" rIns="0" bIns="0" rtlCol="0" anchor="t">
            <a:spAutoFit/>
          </a:bodyPr>
          <a:lstStyle/>
          <a:p>
            <a:pPr algn="l">
              <a:lnSpc>
                <a:spcPts val="4510"/>
              </a:lnSpc>
            </a:pPr>
            <a:r>
              <a:rPr lang="fr-FR" sz="3600" b="1" dirty="0">
                <a:solidFill>
                  <a:srgbClr val="031D49"/>
                </a:solidFill>
                <a:latin typeface="Montserrat Bold"/>
                <a:ea typeface="Montserrat Bold"/>
                <a:cs typeface="Montserrat Bold"/>
                <a:sym typeface="Montserrat Bold"/>
              </a:rPr>
              <a:t>  </a:t>
            </a:r>
          </a:p>
          <a:p>
            <a:pPr algn="l">
              <a:lnSpc>
                <a:spcPts val="4510"/>
              </a:lnSpc>
            </a:pPr>
            <a:r>
              <a:rPr lang="fr-FR" sz="3600" b="1" dirty="0">
                <a:solidFill>
                  <a:srgbClr val="031D49"/>
                </a:solidFill>
                <a:latin typeface="Montserrat Bold"/>
                <a:ea typeface="Montserrat Bold"/>
                <a:cs typeface="Montserrat Bold"/>
                <a:sym typeface="Montserrat Bold"/>
              </a:rPr>
              <a:t>     2. Ce que les hackers savent sur les entreprises</a:t>
            </a:r>
          </a:p>
        </p:txBody>
      </p:sp>
      <p:sp>
        <p:nvSpPr>
          <p:cNvPr id="4" name="Freeform 4">
            <a:extLst>
              <a:ext uri="{FF2B5EF4-FFF2-40B4-BE49-F238E27FC236}">
                <a16:creationId xmlns:a16="http://schemas.microsoft.com/office/drawing/2014/main" id="{19E4C8F3-254B-E076-48C1-AED136011E74}"/>
              </a:ext>
            </a:extLst>
          </p:cNvPr>
          <p:cNvSpPr/>
          <p:nvPr/>
        </p:nvSpPr>
        <p:spPr>
          <a:xfrm>
            <a:off x="13191436" y="-2704304"/>
            <a:ext cx="8135728" cy="6434622"/>
          </a:xfrm>
          <a:custGeom>
            <a:avLst/>
            <a:gdLst/>
            <a:ahLst/>
            <a:cxnLst/>
            <a:rect l="l" t="t" r="r" b="b"/>
            <a:pathLst>
              <a:path w="8135728" h="6434622">
                <a:moveTo>
                  <a:pt x="0" y="0"/>
                </a:moveTo>
                <a:lnTo>
                  <a:pt x="8135728" y="0"/>
                </a:lnTo>
                <a:lnTo>
                  <a:pt x="8135728" y="6434621"/>
                </a:lnTo>
                <a:lnTo>
                  <a:pt x="0" y="6434621"/>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pic>
        <p:nvPicPr>
          <p:cNvPr id="4098" name="Picture 2" descr="Cybersécurité : Les bonnes pratiques à adopter - Happy-Beez">
            <a:extLst>
              <a:ext uri="{FF2B5EF4-FFF2-40B4-BE49-F238E27FC236}">
                <a16:creationId xmlns:a16="http://schemas.microsoft.com/office/drawing/2014/main" id="{8E14225B-6051-63EC-6382-6413DA3546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263" y="3033571"/>
            <a:ext cx="5791200" cy="5347352"/>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74B0A064-8496-69C7-34A3-1563FD2FD497}"/>
              </a:ext>
            </a:extLst>
          </p:cNvPr>
          <p:cNvSpPr txBox="1"/>
          <p:nvPr/>
        </p:nvSpPr>
        <p:spPr>
          <a:xfrm>
            <a:off x="5942463" y="3162300"/>
            <a:ext cx="10744200" cy="5569858"/>
          </a:xfrm>
          <a:prstGeom prst="rect">
            <a:avLst/>
          </a:prstGeom>
          <a:noFill/>
        </p:spPr>
        <p:txBody>
          <a:bodyPr wrap="square">
            <a:spAutoFit/>
          </a:bodyPr>
          <a:lstStyle/>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Adresses e-mail professionnelles et organigramme interne</a:t>
            </a:r>
          </a:p>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Technologies utilisées</a:t>
            </a:r>
          </a:p>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(serveurs, logiciels, systèmes d’exploitation, outils cloud)</a:t>
            </a:r>
          </a:p>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Failles de sécurité connues sur les systèmes non mis à jour</a:t>
            </a:r>
          </a:p>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Accès distants exposés</a:t>
            </a:r>
            <a:r>
              <a:rPr lang="fr-BJ" sz="2400" kern="100" dirty="0">
                <a:effectLst/>
                <a:latin typeface="Montserrat" pitchFamily="2" charset="77"/>
                <a:ea typeface="Aptos" panose="020B0004020202020204" pitchFamily="34" charset="0"/>
                <a:cs typeface="Times New Roman" panose="02020603050405020304" pitchFamily="18" charset="0"/>
              </a:rPr>
              <a:t> </a:t>
            </a:r>
            <a:r>
              <a:rPr lang="fr-FR" sz="2400" kern="100" dirty="0">
                <a:effectLst/>
                <a:latin typeface="Montserrat" pitchFamily="2" charset="77"/>
                <a:ea typeface="Aptos" panose="020B0004020202020204" pitchFamily="34" charset="0"/>
                <a:cs typeface="Times New Roman" panose="02020603050405020304" pitchFamily="18" charset="0"/>
              </a:rPr>
              <a:t>(VPN, RDP : </a:t>
            </a:r>
            <a:r>
              <a:rPr lang="fr-CD" sz="2400" kern="100" dirty="0" err="1">
                <a:latin typeface="Montserrat" pitchFamily="2" charset="77"/>
                <a:cs typeface="Times New Roman" panose="02020603050405020304" pitchFamily="18" charset="0"/>
              </a:rPr>
              <a:t>Remote</a:t>
            </a:r>
            <a:r>
              <a:rPr lang="fr-CD" sz="2400" kern="100" dirty="0">
                <a:latin typeface="Montserrat" pitchFamily="2" charset="77"/>
                <a:cs typeface="Times New Roman" panose="02020603050405020304" pitchFamily="18" charset="0"/>
              </a:rPr>
              <a:t> Desktop Protocol ex: </a:t>
            </a:r>
            <a:r>
              <a:rPr lang="fr-CD" sz="2400" kern="100" dirty="0" err="1">
                <a:latin typeface="Montserrat" pitchFamily="2" charset="77"/>
                <a:cs typeface="Times New Roman" panose="02020603050405020304" pitchFamily="18" charset="0"/>
              </a:rPr>
              <a:t>anydesk</a:t>
            </a:r>
            <a:r>
              <a:rPr lang="fr-CD" sz="2400" kern="100" dirty="0">
                <a:latin typeface="Montserrat" pitchFamily="2" charset="77"/>
                <a:cs typeface="Times New Roman" panose="02020603050405020304" pitchFamily="18" charset="0"/>
              </a:rPr>
              <a:t> ….</a:t>
            </a:r>
            <a:r>
              <a:rPr lang="fr-FR" sz="2400" kern="100" dirty="0">
                <a:effectLst/>
                <a:latin typeface="Montserrat" pitchFamily="2" charset="77"/>
                <a:ea typeface="Aptos" panose="020B0004020202020204" pitchFamily="34" charset="0"/>
                <a:cs typeface="Times New Roman" panose="02020603050405020304" pitchFamily="18" charset="0"/>
              </a:rPr>
              <a:t>, applications web)</a:t>
            </a:r>
          </a:p>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Données sensibles stockées ou partagées en ligne</a:t>
            </a:r>
            <a:r>
              <a:rPr lang="fr-BJ" sz="2400" kern="100" dirty="0">
                <a:effectLst/>
                <a:latin typeface="Montserrat" pitchFamily="2" charset="77"/>
                <a:ea typeface="Aptos" panose="020B0004020202020204" pitchFamily="34" charset="0"/>
                <a:cs typeface="Times New Roman" panose="02020603050405020304" pitchFamily="18" charset="0"/>
              </a:rPr>
              <a:t> </a:t>
            </a:r>
            <a:r>
              <a:rPr lang="fr-FR" sz="2400" kern="100" dirty="0">
                <a:effectLst/>
                <a:latin typeface="Montserrat" pitchFamily="2" charset="77"/>
                <a:ea typeface="Aptos" panose="020B0004020202020204" pitchFamily="34" charset="0"/>
                <a:cs typeface="Times New Roman" panose="02020603050405020304" pitchFamily="18" charset="0"/>
              </a:rPr>
              <a:t>(documents, bases de données, sauvegardes)</a:t>
            </a:r>
          </a:p>
          <a:p>
            <a:pPr marL="342900" lvl="0" indent="-342900" algn="just">
              <a:lnSpc>
                <a:spcPct val="150000"/>
              </a:lnSpc>
              <a:buFont typeface="Arial" panose="020B0604020202020204" pitchFamily="34" charset="0"/>
              <a:buChar char="•"/>
            </a:pPr>
            <a:r>
              <a:rPr lang="fr-FR" sz="2400" kern="100" dirty="0">
                <a:effectLst/>
                <a:latin typeface="Montserrat" pitchFamily="2" charset="77"/>
                <a:ea typeface="Aptos" panose="020B0004020202020204" pitchFamily="34" charset="0"/>
                <a:cs typeface="Times New Roman" panose="02020603050405020304" pitchFamily="18" charset="0"/>
              </a:rPr>
              <a:t>Niveau de sensibilisation des employés</a:t>
            </a:r>
            <a:r>
              <a:rPr lang="fr-BJ" sz="2400" kern="100" dirty="0">
                <a:effectLst/>
                <a:latin typeface="Montserrat" pitchFamily="2" charset="77"/>
                <a:ea typeface="Aptos" panose="020B0004020202020204" pitchFamily="34" charset="0"/>
                <a:cs typeface="Times New Roman" panose="02020603050405020304" pitchFamily="18" charset="0"/>
              </a:rPr>
              <a:t> </a:t>
            </a:r>
            <a:r>
              <a:rPr lang="fr-FR" sz="2400" kern="100" dirty="0">
                <a:effectLst/>
                <a:latin typeface="Montserrat" pitchFamily="2" charset="77"/>
                <a:ea typeface="Aptos" panose="020B0004020202020204" pitchFamily="34" charset="0"/>
                <a:cs typeface="Times New Roman" panose="02020603050405020304" pitchFamily="18" charset="0"/>
              </a:rPr>
              <a:t>(susceptibilité au phishing: mail piégé)</a:t>
            </a:r>
          </a:p>
        </p:txBody>
      </p:sp>
      <p:sp>
        <p:nvSpPr>
          <p:cNvPr id="3" name="TextBox 2">
            <a:extLst>
              <a:ext uri="{FF2B5EF4-FFF2-40B4-BE49-F238E27FC236}">
                <a16:creationId xmlns:a16="http://schemas.microsoft.com/office/drawing/2014/main" id="{C3F00F85-2A43-47F4-F06A-2DCFC2B20636}"/>
              </a:ext>
            </a:extLst>
          </p:cNvPr>
          <p:cNvSpPr txBox="1"/>
          <p:nvPr/>
        </p:nvSpPr>
        <p:spPr>
          <a:xfrm>
            <a:off x="1223618" y="1244054"/>
            <a:ext cx="16306800" cy="546881"/>
          </a:xfrm>
          <a:prstGeom prst="rect">
            <a:avLst/>
          </a:prstGeom>
        </p:spPr>
        <p:txBody>
          <a:bodyPr wrap="square" lIns="0" tIns="0" rIns="0" bIns="0" rtlCol="0" anchor="t">
            <a:spAutoFit/>
          </a:bodyPr>
          <a:lstStyle/>
          <a:p>
            <a:pPr algn="l">
              <a:lnSpc>
                <a:spcPts val="4510"/>
              </a:lnSpc>
            </a:pPr>
            <a:r>
              <a:rPr lang="fr-FR" sz="3600" b="1" dirty="0">
                <a:solidFill>
                  <a:srgbClr val="031D49"/>
                </a:solidFill>
                <a:latin typeface="Montserrat Bold"/>
                <a:ea typeface="Montserrat Bold"/>
                <a:cs typeface="Montserrat Bold"/>
                <a:sym typeface="Montserrat Bold"/>
              </a:rPr>
              <a:t>Ce que les hackers savent sur vous</a:t>
            </a:r>
          </a:p>
        </p:txBody>
      </p:sp>
    </p:spTree>
    <p:extLst>
      <p:ext uri="{BB962C8B-B14F-4D97-AF65-F5344CB8AC3E}">
        <p14:creationId xmlns:p14="http://schemas.microsoft.com/office/powerpoint/2010/main" val="2499973658"/>
      </p:ext>
    </p:extLst>
  </p:cSld>
  <p:clrMapOvr>
    <a:masterClrMapping/>
  </p:clrMapOvr>
  <mc:AlternateContent xmlns:mc="http://schemas.openxmlformats.org/markup-compatibility/2006" xmlns:p14="http://schemas.microsoft.com/office/powerpoint/2010/main">
    <mc:Choice Requires="p14">
      <p:transition spd="slow" p14:dur="2000" advTm="3369"/>
    </mc:Choice>
    <mc:Fallback xmlns="">
      <p:transition spd="slow" advTm="336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D942FF-3DAA-C6BC-2279-A956403EA92C}"/>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a:extLst>
              <a:ext uri="{FF2B5EF4-FFF2-40B4-BE49-F238E27FC236}">
                <a16:creationId xmlns:a16="http://schemas.microsoft.com/office/drawing/2014/main" id="{05168F40-78AF-8740-89A7-82A20C3572CB}"/>
              </a:ext>
            </a:extLst>
          </p:cNvPr>
          <p:cNvSpPr txBox="1"/>
          <p:nvPr/>
        </p:nvSpPr>
        <p:spPr>
          <a:xfrm>
            <a:off x="1981199" y="357808"/>
            <a:ext cx="15405319" cy="215162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a:latin typeface="Montserrat" panose="00000500000000000000" pitchFamily="2" charset="0"/>
                <a:ea typeface="+mj-ea"/>
                <a:cs typeface="+mj-cs"/>
                <a:sym typeface="Montserrat Bold"/>
              </a:rPr>
              <a:t>Comment les hackers </a:t>
            </a:r>
            <a:r>
              <a:rPr lang="en-US" sz="6000" b="1" dirty="0" err="1">
                <a:latin typeface="Montserrat" panose="00000500000000000000" pitchFamily="2" charset="0"/>
                <a:ea typeface="+mj-ea"/>
                <a:cs typeface="+mj-cs"/>
                <a:sym typeface="Montserrat Bold"/>
              </a:rPr>
              <a:t>collectent</a:t>
            </a:r>
            <a:r>
              <a:rPr lang="en-US" sz="6000" b="1" dirty="0">
                <a:latin typeface="Montserrat" panose="00000500000000000000" pitchFamily="2" charset="0"/>
                <a:ea typeface="+mj-ea"/>
                <a:cs typeface="+mj-cs"/>
                <a:sym typeface="Montserrat Bold"/>
              </a:rPr>
              <a:t> </a:t>
            </a:r>
            <a:r>
              <a:rPr lang="en-US" sz="6000" b="1" dirty="0" err="1">
                <a:latin typeface="Montserrat" panose="00000500000000000000" pitchFamily="2" charset="0"/>
                <a:ea typeface="+mj-ea"/>
                <a:cs typeface="+mj-cs"/>
                <a:sym typeface="Montserrat Bold"/>
              </a:rPr>
              <a:t>ces</a:t>
            </a:r>
            <a:r>
              <a:rPr lang="en-US" sz="6000" b="1" dirty="0">
                <a:latin typeface="Montserrat" panose="00000500000000000000" pitchFamily="2" charset="0"/>
                <a:ea typeface="+mj-ea"/>
                <a:cs typeface="+mj-cs"/>
                <a:sym typeface="Montserrat Bold"/>
              </a:rPr>
              <a:t> </a:t>
            </a:r>
            <a:r>
              <a:rPr lang="en-US" sz="6000" b="1" dirty="0" err="1">
                <a:latin typeface="Montserrat" panose="00000500000000000000" pitchFamily="2" charset="0"/>
                <a:ea typeface="+mj-ea"/>
                <a:cs typeface="+mj-cs"/>
                <a:sym typeface="Montserrat Bold"/>
              </a:rPr>
              <a:t>données</a:t>
            </a:r>
            <a:r>
              <a:rPr lang="en-US" sz="6000" b="1" dirty="0">
                <a:latin typeface="Montserrat" panose="00000500000000000000" pitchFamily="2" charset="0"/>
                <a:ea typeface="+mj-ea"/>
                <a:cs typeface="+mj-cs"/>
                <a:sym typeface="Montserrat Bold"/>
              </a:rPr>
              <a:t> ?</a:t>
            </a:r>
          </a:p>
        </p:txBody>
      </p:sp>
      <p:sp>
        <p:nvSpPr>
          <p:cNvPr id="51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739" y="2522316"/>
            <a:ext cx="16459200" cy="27432"/>
          </a:xfrm>
          <a:custGeom>
            <a:avLst/>
            <a:gdLst>
              <a:gd name="connsiteX0" fmla="*/ 0 w 16459200"/>
              <a:gd name="connsiteY0" fmla="*/ 0 h 27432"/>
              <a:gd name="connsiteX1" fmla="*/ 192024 w 16459200"/>
              <a:gd name="connsiteY1" fmla="*/ 0 h 27432"/>
              <a:gd name="connsiteX2" fmla="*/ 1042416 w 16459200"/>
              <a:gd name="connsiteY2" fmla="*/ 0 h 27432"/>
              <a:gd name="connsiteX3" fmla="*/ 1728216 w 16459200"/>
              <a:gd name="connsiteY3" fmla="*/ 0 h 27432"/>
              <a:gd name="connsiteX4" fmla="*/ 1920240 w 16459200"/>
              <a:gd name="connsiteY4" fmla="*/ 0 h 27432"/>
              <a:gd name="connsiteX5" fmla="*/ 2441448 w 16459200"/>
              <a:gd name="connsiteY5" fmla="*/ 0 h 27432"/>
              <a:gd name="connsiteX6" fmla="*/ 2798064 w 16459200"/>
              <a:gd name="connsiteY6" fmla="*/ 0 h 27432"/>
              <a:gd name="connsiteX7" fmla="*/ 3648456 w 16459200"/>
              <a:gd name="connsiteY7" fmla="*/ 0 h 27432"/>
              <a:gd name="connsiteX8" fmla="*/ 4005072 w 16459200"/>
              <a:gd name="connsiteY8" fmla="*/ 0 h 27432"/>
              <a:gd name="connsiteX9" fmla="*/ 5020056 w 16459200"/>
              <a:gd name="connsiteY9" fmla="*/ 0 h 27432"/>
              <a:gd name="connsiteX10" fmla="*/ 5212080 w 16459200"/>
              <a:gd name="connsiteY10" fmla="*/ 0 h 27432"/>
              <a:gd name="connsiteX11" fmla="*/ 5568696 w 16459200"/>
              <a:gd name="connsiteY11" fmla="*/ 0 h 27432"/>
              <a:gd name="connsiteX12" fmla="*/ 6089904 w 16459200"/>
              <a:gd name="connsiteY12" fmla="*/ 0 h 27432"/>
              <a:gd name="connsiteX13" fmla="*/ 6611112 w 16459200"/>
              <a:gd name="connsiteY13" fmla="*/ 0 h 27432"/>
              <a:gd name="connsiteX14" fmla="*/ 7461504 w 16459200"/>
              <a:gd name="connsiteY14" fmla="*/ 0 h 27432"/>
              <a:gd name="connsiteX15" fmla="*/ 8476488 w 16459200"/>
              <a:gd name="connsiteY15" fmla="*/ 0 h 27432"/>
              <a:gd name="connsiteX16" fmla="*/ 9326880 w 16459200"/>
              <a:gd name="connsiteY16" fmla="*/ 0 h 27432"/>
              <a:gd name="connsiteX17" fmla="*/ 9683496 w 16459200"/>
              <a:gd name="connsiteY17" fmla="*/ 0 h 27432"/>
              <a:gd name="connsiteX18" fmla="*/ 9875520 w 16459200"/>
              <a:gd name="connsiteY18" fmla="*/ 0 h 27432"/>
              <a:gd name="connsiteX19" fmla="*/ 10067544 w 16459200"/>
              <a:gd name="connsiteY19" fmla="*/ 0 h 27432"/>
              <a:gd name="connsiteX20" fmla="*/ 10424160 w 16459200"/>
              <a:gd name="connsiteY20" fmla="*/ 0 h 27432"/>
              <a:gd name="connsiteX21" fmla="*/ 10945368 w 16459200"/>
              <a:gd name="connsiteY21" fmla="*/ 0 h 27432"/>
              <a:gd name="connsiteX22" fmla="*/ 11795760 w 16459200"/>
              <a:gd name="connsiteY22" fmla="*/ 0 h 27432"/>
              <a:gd name="connsiteX23" fmla="*/ 12152376 w 16459200"/>
              <a:gd name="connsiteY23" fmla="*/ 0 h 27432"/>
              <a:gd name="connsiteX24" fmla="*/ 12838176 w 16459200"/>
              <a:gd name="connsiteY24" fmla="*/ 0 h 27432"/>
              <a:gd name="connsiteX25" fmla="*/ 13853160 w 16459200"/>
              <a:gd name="connsiteY25" fmla="*/ 0 h 27432"/>
              <a:gd name="connsiteX26" fmla="*/ 14209776 w 16459200"/>
              <a:gd name="connsiteY26" fmla="*/ 0 h 27432"/>
              <a:gd name="connsiteX27" fmla="*/ 14895576 w 16459200"/>
              <a:gd name="connsiteY27" fmla="*/ 0 h 27432"/>
              <a:gd name="connsiteX28" fmla="*/ 15581376 w 16459200"/>
              <a:gd name="connsiteY28" fmla="*/ 0 h 27432"/>
              <a:gd name="connsiteX29" fmla="*/ 15773400 w 16459200"/>
              <a:gd name="connsiteY29" fmla="*/ 0 h 27432"/>
              <a:gd name="connsiteX30" fmla="*/ 16459200 w 16459200"/>
              <a:gd name="connsiteY30" fmla="*/ 0 h 27432"/>
              <a:gd name="connsiteX31" fmla="*/ 16459200 w 16459200"/>
              <a:gd name="connsiteY31" fmla="*/ 27432 h 27432"/>
              <a:gd name="connsiteX32" fmla="*/ 15444216 w 16459200"/>
              <a:gd name="connsiteY32" fmla="*/ 27432 h 27432"/>
              <a:gd name="connsiteX33" fmla="*/ 15087600 w 16459200"/>
              <a:gd name="connsiteY33" fmla="*/ 27432 h 27432"/>
              <a:gd name="connsiteX34" fmla="*/ 14401800 w 16459200"/>
              <a:gd name="connsiteY34" fmla="*/ 27432 h 27432"/>
              <a:gd name="connsiteX35" fmla="*/ 13551408 w 16459200"/>
              <a:gd name="connsiteY35" fmla="*/ 27432 h 27432"/>
              <a:gd name="connsiteX36" fmla="*/ 13030200 w 16459200"/>
              <a:gd name="connsiteY36" fmla="*/ 27432 h 27432"/>
              <a:gd name="connsiteX37" fmla="*/ 12179808 w 16459200"/>
              <a:gd name="connsiteY37" fmla="*/ 27432 h 27432"/>
              <a:gd name="connsiteX38" fmla="*/ 11329416 w 16459200"/>
              <a:gd name="connsiteY38" fmla="*/ 27432 h 27432"/>
              <a:gd name="connsiteX39" fmla="*/ 10479024 w 16459200"/>
              <a:gd name="connsiteY39" fmla="*/ 27432 h 27432"/>
              <a:gd name="connsiteX40" fmla="*/ 9793224 w 16459200"/>
              <a:gd name="connsiteY40" fmla="*/ 27432 h 27432"/>
              <a:gd name="connsiteX41" fmla="*/ 9436608 w 16459200"/>
              <a:gd name="connsiteY41" fmla="*/ 27432 h 27432"/>
              <a:gd name="connsiteX42" fmla="*/ 9079992 w 16459200"/>
              <a:gd name="connsiteY42" fmla="*/ 27432 h 27432"/>
              <a:gd name="connsiteX43" fmla="*/ 8229600 w 16459200"/>
              <a:gd name="connsiteY43" fmla="*/ 27432 h 27432"/>
              <a:gd name="connsiteX44" fmla="*/ 7543800 w 16459200"/>
              <a:gd name="connsiteY44" fmla="*/ 27432 h 27432"/>
              <a:gd name="connsiteX45" fmla="*/ 7187184 w 16459200"/>
              <a:gd name="connsiteY45" fmla="*/ 27432 h 27432"/>
              <a:gd name="connsiteX46" fmla="*/ 6830568 w 16459200"/>
              <a:gd name="connsiteY46" fmla="*/ 27432 h 27432"/>
              <a:gd name="connsiteX47" fmla="*/ 6473952 w 16459200"/>
              <a:gd name="connsiteY47" fmla="*/ 27432 h 27432"/>
              <a:gd name="connsiteX48" fmla="*/ 5788152 w 16459200"/>
              <a:gd name="connsiteY48" fmla="*/ 27432 h 27432"/>
              <a:gd name="connsiteX49" fmla="*/ 5431536 w 16459200"/>
              <a:gd name="connsiteY49" fmla="*/ 27432 h 27432"/>
              <a:gd name="connsiteX50" fmla="*/ 4910328 w 16459200"/>
              <a:gd name="connsiteY50" fmla="*/ 27432 h 27432"/>
              <a:gd name="connsiteX51" fmla="*/ 4389120 w 16459200"/>
              <a:gd name="connsiteY51" fmla="*/ 27432 h 27432"/>
              <a:gd name="connsiteX52" fmla="*/ 3374136 w 16459200"/>
              <a:gd name="connsiteY52" fmla="*/ 27432 h 27432"/>
              <a:gd name="connsiteX53" fmla="*/ 2852928 w 16459200"/>
              <a:gd name="connsiteY53" fmla="*/ 27432 h 27432"/>
              <a:gd name="connsiteX54" fmla="*/ 2331720 w 16459200"/>
              <a:gd name="connsiteY54" fmla="*/ 27432 h 27432"/>
              <a:gd name="connsiteX55" fmla="*/ 1316736 w 16459200"/>
              <a:gd name="connsiteY55" fmla="*/ 27432 h 27432"/>
              <a:gd name="connsiteX56" fmla="*/ 1124712 w 16459200"/>
              <a:gd name="connsiteY56" fmla="*/ 27432 h 27432"/>
              <a:gd name="connsiteX57" fmla="*/ 0 w 16459200"/>
              <a:gd name="connsiteY57" fmla="*/ 27432 h 27432"/>
              <a:gd name="connsiteX58" fmla="*/ 0 w 16459200"/>
              <a:gd name="connsiteY5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459200" h="27432" fill="none" extrusionOk="0">
                <a:moveTo>
                  <a:pt x="0" y="0"/>
                </a:moveTo>
                <a:cubicBezTo>
                  <a:pt x="47956" y="-7424"/>
                  <a:pt x="130909" y="-3461"/>
                  <a:pt x="192024" y="0"/>
                </a:cubicBezTo>
                <a:cubicBezTo>
                  <a:pt x="253139" y="3461"/>
                  <a:pt x="713864" y="27473"/>
                  <a:pt x="1042416" y="0"/>
                </a:cubicBezTo>
                <a:cubicBezTo>
                  <a:pt x="1370968" y="-27473"/>
                  <a:pt x="1433592" y="6590"/>
                  <a:pt x="1728216" y="0"/>
                </a:cubicBezTo>
                <a:cubicBezTo>
                  <a:pt x="2022840" y="-6590"/>
                  <a:pt x="1862554" y="2847"/>
                  <a:pt x="1920240" y="0"/>
                </a:cubicBezTo>
                <a:cubicBezTo>
                  <a:pt x="1977926" y="-2847"/>
                  <a:pt x="2325911" y="-6884"/>
                  <a:pt x="2441448" y="0"/>
                </a:cubicBezTo>
                <a:cubicBezTo>
                  <a:pt x="2556985" y="6884"/>
                  <a:pt x="2631822" y="6977"/>
                  <a:pt x="2798064" y="0"/>
                </a:cubicBezTo>
                <a:cubicBezTo>
                  <a:pt x="2964306" y="-6977"/>
                  <a:pt x="3274078" y="-12213"/>
                  <a:pt x="3648456" y="0"/>
                </a:cubicBezTo>
                <a:cubicBezTo>
                  <a:pt x="4022834" y="12213"/>
                  <a:pt x="3857573" y="-925"/>
                  <a:pt x="4005072" y="0"/>
                </a:cubicBezTo>
                <a:cubicBezTo>
                  <a:pt x="4152571" y="925"/>
                  <a:pt x="4671117" y="36098"/>
                  <a:pt x="5020056" y="0"/>
                </a:cubicBezTo>
                <a:cubicBezTo>
                  <a:pt x="5368995" y="-36098"/>
                  <a:pt x="5129234" y="2763"/>
                  <a:pt x="5212080" y="0"/>
                </a:cubicBezTo>
                <a:cubicBezTo>
                  <a:pt x="5294926" y="-2763"/>
                  <a:pt x="5456351" y="-1340"/>
                  <a:pt x="5568696" y="0"/>
                </a:cubicBezTo>
                <a:cubicBezTo>
                  <a:pt x="5681041" y="1340"/>
                  <a:pt x="5957028" y="11791"/>
                  <a:pt x="6089904" y="0"/>
                </a:cubicBezTo>
                <a:cubicBezTo>
                  <a:pt x="6222780" y="-11791"/>
                  <a:pt x="6485557" y="8010"/>
                  <a:pt x="6611112" y="0"/>
                </a:cubicBezTo>
                <a:cubicBezTo>
                  <a:pt x="6736667" y="-8010"/>
                  <a:pt x="7207166" y="34517"/>
                  <a:pt x="7461504" y="0"/>
                </a:cubicBezTo>
                <a:cubicBezTo>
                  <a:pt x="7715842" y="-34517"/>
                  <a:pt x="7997652" y="4727"/>
                  <a:pt x="8476488" y="0"/>
                </a:cubicBezTo>
                <a:cubicBezTo>
                  <a:pt x="8955324" y="-4727"/>
                  <a:pt x="9009263" y="-31226"/>
                  <a:pt x="9326880" y="0"/>
                </a:cubicBezTo>
                <a:cubicBezTo>
                  <a:pt x="9644497" y="31226"/>
                  <a:pt x="9567141" y="-14781"/>
                  <a:pt x="9683496" y="0"/>
                </a:cubicBezTo>
                <a:cubicBezTo>
                  <a:pt x="9799851" y="14781"/>
                  <a:pt x="9804032" y="8468"/>
                  <a:pt x="9875520" y="0"/>
                </a:cubicBezTo>
                <a:cubicBezTo>
                  <a:pt x="9947008" y="-8468"/>
                  <a:pt x="9977677" y="-8510"/>
                  <a:pt x="10067544" y="0"/>
                </a:cubicBezTo>
                <a:cubicBezTo>
                  <a:pt x="10157411" y="8510"/>
                  <a:pt x="10259211" y="-4808"/>
                  <a:pt x="10424160" y="0"/>
                </a:cubicBezTo>
                <a:cubicBezTo>
                  <a:pt x="10589109" y="4808"/>
                  <a:pt x="10698874" y="12995"/>
                  <a:pt x="10945368" y="0"/>
                </a:cubicBezTo>
                <a:cubicBezTo>
                  <a:pt x="11191862" y="-12995"/>
                  <a:pt x="11497620" y="30979"/>
                  <a:pt x="11795760" y="0"/>
                </a:cubicBezTo>
                <a:cubicBezTo>
                  <a:pt x="12093900" y="-30979"/>
                  <a:pt x="12033359" y="17306"/>
                  <a:pt x="12152376" y="0"/>
                </a:cubicBezTo>
                <a:cubicBezTo>
                  <a:pt x="12271393" y="-17306"/>
                  <a:pt x="12698740" y="-6151"/>
                  <a:pt x="12838176" y="0"/>
                </a:cubicBezTo>
                <a:cubicBezTo>
                  <a:pt x="12977612" y="6151"/>
                  <a:pt x="13351157" y="-21667"/>
                  <a:pt x="13853160" y="0"/>
                </a:cubicBezTo>
                <a:cubicBezTo>
                  <a:pt x="14355163" y="21667"/>
                  <a:pt x="14035345" y="-172"/>
                  <a:pt x="14209776" y="0"/>
                </a:cubicBezTo>
                <a:cubicBezTo>
                  <a:pt x="14384207" y="172"/>
                  <a:pt x="14629222" y="-31393"/>
                  <a:pt x="14895576" y="0"/>
                </a:cubicBezTo>
                <a:cubicBezTo>
                  <a:pt x="15161930" y="31393"/>
                  <a:pt x="15418721" y="3319"/>
                  <a:pt x="15581376" y="0"/>
                </a:cubicBezTo>
                <a:cubicBezTo>
                  <a:pt x="15744031" y="-3319"/>
                  <a:pt x="15695632" y="-9543"/>
                  <a:pt x="15773400" y="0"/>
                </a:cubicBezTo>
                <a:cubicBezTo>
                  <a:pt x="15851168" y="9543"/>
                  <a:pt x="16150974" y="-26032"/>
                  <a:pt x="16459200" y="0"/>
                </a:cubicBezTo>
                <a:cubicBezTo>
                  <a:pt x="16459222" y="9322"/>
                  <a:pt x="16459920" y="14106"/>
                  <a:pt x="16459200" y="27432"/>
                </a:cubicBezTo>
                <a:cubicBezTo>
                  <a:pt x="16249330" y="65783"/>
                  <a:pt x="15931504" y="34569"/>
                  <a:pt x="15444216" y="27432"/>
                </a:cubicBezTo>
                <a:cubicBezTo>
                  <a:pt x="14956928" y="20295"/>
                  <a:pt x="15245263" y="43793"/>
                  <a:pt x="15087600" y="27432"/>
                </a:cubicBezTo>
                <a:cubicBezTo>
                  <a:pt x="14929937" y="11071"/>
                  <a:pt x="14595147" y="61679"/>
                  <a:pt x="14401800" y="27432"/>
                </a:cubicBezTo>
                <a:cubicBezTo>
                  <a:pt x="14208453" y="-6815"/>
                  <a:pt x="13937267" y="-2756"/>
                  <a:pt x="13551408" y="27432"/>
                </a:cubicBezTo>
                <a:cubicBezTo>
                  <a:pt x="13165549" y="57620"/>
                  <a:pt x="13244142" y="31152"/>
                  <a:pt x="13030200" y="27432"/>
                </a:cubicBezTo>
                <a:cubicBezTo>
                  <a:pt x="12816258" y="23712"/>
                  <a:pt x="12596900" y="37491"/>
                  <a:pt x="12179808" y="27432"/>
                </a:cubicBezTo>
                <a:cubicBezTo>
                  <a:pt x="11762716" y="17373"/>
                  <a:pt x="11577023" y="27593"/>
                  <a:pt x="11329416" y="27432"/>
                </a:cubicBezTo>
                <a:cubicBezTo>
                  <a:pt x="11081809" y="27271"/>
                  <a:pt x="10723385" y="19623"/>
                  <a:pt x="10479024" y="27432"/>
                </a:cubicBezTo>
                <a:cubicBezTo>
                  <a:pt x="10234663" y="35241"/>
                  <a:pt x="9989517" y="31460"/>
                  <a:pt x="9793224" y="27432"/>
                </a:cubicBezTo>
                <a:cubicBezTo>
                  <a:pt x="9596931" y="23404"/>
                  <a:pt x="9533524" y="22036"/>
                  <a:pt x="9436608" y="27432"/>
                </a:cubicBezTo>
                <a:cubicBezTo>
                  <a:pt x="9339692" y="32828"/>
                  <a:pt x="9173466" y="18472"/>
                  <a:pt x="9079992" y="27432"/>
                </a:cubicBezTo>
                <a:cubicBezTo>
                  <a:pt x="8986518" y="36392"/>
                  <a:pt x="8593794" y="42926"/>
                  <a:pt x="8229600" y="27432"/>
                </a:cubicBezTo>
                <a:cubicBezTo>
                  <a:pt x="7865406" y="11938"/>
                  <a:pt x="7848302" y="3496"/>
                  <a:pt x="7543800" y="27432"/>
                </a:cubicBezTo>
                <a:cubicBezTo>
                  <a:pt x="7239298" y="51368"/>
                  <a:pt x="7267744" y="29308"/>
                  <a:pt x="7187184" y="27432"/>
                </a:cubicBezTo>
                <a:cubicBezTo>
                  <a:pt x="7106624" y="25556"/>
                  <a:pt x="6904393" y="10681"/>
                  <a:pt x="6830568" y="27432"/>
                </a:cubicBezTo>
                <a:cubicBezTo>
                  <a:pt x="6756743" y="44183"/>
                  <a:pt x="6651191" y="39884"/>
                  <a:pt x="6473952" y="27432"/>
                </a:cubicBezTo>
                <a:cubicBezTo>
                  <a:pt x="6296713" y="14980"/>
                  <a:pt x="6119980" y="24308"/>
                  <a:pt x="5788152" y="27432"/>
                </a:cubicBezTo>
                <a:cubicBezTo>
                  <a:pt x="5456324" y="30556"/>
                  <a:pt x="5529306" y="26210"/>
                  <a:pt x="5431536" y="27432"/>
                </a:cubicBezTo>
                <a:cubicBezTo>
                  <a:pt x="5333766" y="28654"/>
                  <a:pt x="5016672" y="6571"/>
                  <a:pt x="4910328" y="27432"/>
                </a:cubicBezTo>
                <a:cubicBezTo>
                  <a:pt x="4803984" y="48293"/>
                  <a:pt x="4553431" y="43362"/>
                  <a:pt x="4389120" y="27432"/>
                </a:cubicBezTo>
                <a:cubicBezTo>
                  <a:pt x="4224809" y="11502"/>
                  <a:pt x="3616062" y="38135"/>
                  <a:pt x="3374136" y="27432"/>
                </a:cubicBezTo>
                <a:cubicBezTo>
                  <a:pt x="3132210" y="16729"/>
                  <a:pt x="3042843" y="45542"/>
                  <a:pt x="2852928" y="27432"/>
                </a:cubicBezTo>
                <a:cubicBezTo>
                  <a:pt x="2663013" y="9322"/>
                  <a:pt x="2455267" y="47011"/>
                  <a:pt x="2331720" y="27432"/>
                </a:cubicBezTo>
                <a:cubicBezTo>
                  <a:pt x="2208173" y="7853"/>
                  <a:pt x="1589346" y="70708"/>
                  <a:pt x="1316736" y="27432"/>
                </a:cubicBezTo>
                <a:cubicBezTo>
                  <a:pt x="1044126" y="-15844"/>
                  <a:pt x="1186720" y="35239"/>
                  <a:pt x="1124712" y="27432"/>
                </a:cubicBezTo>
                <a:cubicBezTo>
                  <a:pt x="1062704" y="19625"/>
                  <a:pt x="503031" y="33212"/>
                  <a:pt x="0" y="27432"/>
                </a:cubicBezTo>
                <a:cubicBezTo>
                  <a:pt x="-1295" y="16310"/>
                  <a:pt x="-432" y="13385"/>
                  <a:pt x="0" y="0"/>
                </a:cubicBezTo>
                <a:close/>
              </a:path>
              <a:path w="16459200" h="27432" stroke="0" extrusionOk="0">
                <a:moveTo>
                  <a:pt x="0" y="0"/>
                </a:moveTo>
                <a:cubicBezTo>
                  <a:pt x="169209" y="4271"/>
                  <a:pt x="248605" y="9913"/>
                  <a:pt x="356616" y="0"/>
                </a:cubicBezTo>
                <a:cubicBezTo>
                  <a:pt x="464627" y="-9913"/>
                  <a:pt x="484749" y="7422"/>
                  <a:pt x="548640" y="0"/>
                </a:cubicBezTo>
                <a:cubicBezTo>
                  <a:pt x="612531" y="-7422"/>
                  <a:pt x="809859" y="-22"/>
                  <a:pt x="905256" y="0"/>
                </a:cubicBezTo>
                <a:cubicBezTo>
                  <a:pt x="1000653" y="22"/>
                  <a:pt x="1309175" y="26161"/>
                  <a:pt x="1591056" y="0"/>
                </a:cubicBezTo>
                <a:cubicBezTo>
                  <a:pt x="1872937" y="-26161"/>
                  <a:pt x="2030413" y="-34546"/>
                  <a:pt x="2441448" y="0"/>
                </a:cubicBezTo>
                <a:cubicBezTo>
                  <a:pt x="2852483" y="34546"/>
                  <a:pt x="3014836" y="32798"/>
                  <a:pt x="3456432" y="0"/>
                </a:cubicBezTo>
                <a:cubicBezTo>
                  <a:pt x="3898028" y="-32798"/>
                  <a:pt x="4190634" y="34192"/>
                  <a:pt x="4471416" y="0"/>
                </a:cubicBezTo>
                <a:cubicBezTo>
                  <a:pt x="4752198" y="-34192"/>
                  <a:pt x="4816290" y="10056"/>
                  <a:pt x="4992624" y="0"/>
                </a:cubicBezTo>
                <a:cubicBezTo>
                  <a:pt x="5168958" y="-10056"/>
                  <a:pt x="5425571" y="37166"/>
                  <a:pt x="5843016" y="0"/>
                </a:cubicBezTo>
                <a:cubicBezTo>
                  <a:pt x="6260461" y="-37166"/>
                  <a:pt x="6243365" y="-11909"/>
                  <a:pt x="6528816" y="0"/>
                </a:cubicBezTo>
                <a:cubicBezTo>
                  <a:pt x="6814267" y="11909"/>
                  <a:pt x="6865850" y="-3059"/>
                  <a:pt x="7050024" y="0"/>
                </a:cubicBezTo>
                <a:cubicBezTo>
                  <a:pt x="7234198" y="3059"/>
                  <a:pt x="7529059" y="-29032"/>
                  <a:pt x="7900416" y="0"/>
                </a:cubicBezTo>
                <a:cubicBezTo>
                  <a:pt x="8271773" y="29032"/>
                  <a:pt x="8040284" y="2293"/>
                  <a:pt x="8092440" y="0"/>
                </a:cubicBezTo>
                <a:cubicBezTo>
                  <a:pt x="8144596" y="-2293"/>
                  <a:pt x="8377772" y="18969"/>
                  <a:pt x="8613648" y="0"/>
                </a:cubicBezTo>
                <a:cubicBezTo>
                  <a:pt x="8849524" y="-18969"/>
                  <a:pt x="9039253" y="20479"/>
                  <a:pt x="9299448" y="0"/>
                </a:cubicBezTo>
                <a:cubicBezTo>
                  <a:pt x="9559643" y="-20479"/>
                  <a:pt x="9864452" y="14915"/>
                  <a:pt x="10149840" y="0"/>
                </a:cubicBezTo>
                <a:cubicBezTo>
                  <a:pt x="10435228" y="-14915"/>
                  <a:pt x="10504375" y="14787"/>
                  <a:pt x="10835640" y="0"/>
                </a:cubicBezTo>
                <a:cubicBezTo>
                  <a:pt x="11166905" y="-14787"/>
                  <a:pt x="11598715" y="31089"/>
                  <a:pt x="11850624" y="0"/>
                </a:cubicBezTo>
                <a:cubicBezTo>
                  <a:pt x="12102533" y="-31089"/>
                  <a:pt x="11992592" y="4447"/>
                  <a:pt x="12042648" y="0"/>
                </a:cubicBezTo>
                <a:cubicBezTo>
                  <a:pt x="12092704" y="-4447"/>
                  <a:pt x="12426578" y="2532"/>
                  <a:pt x="12728448" y="0"/>
                </a:cubicBezTo>
                <a:cubicBezTo>
                  <a:pt x="13030318" y="-2532"/>
                  <a:pt x="12877528" y="-7149"/>
                  <a:pt x="12920472" y="0"/>
                </a:cubicBezTo>
                <a:cubicBezTo>
                  <a:pt x="12963416" y="7149"/>
                  <a:pt x="13485109" y="-36483"/>
                  <a:pt x="13935456" y="0"/>
                </a:cubicBezTo>
                <a:cubicBezTo>
                  <a:pt x="14385803" y="36483"/>
                  <a:pt x="14219125" y="12279"/>
                  <a:pt x="14292072" y="0"/>
                </a:cubicBezTo>
                <a:cubicBezTo>
                  <a:pt x="14365019" y="-12279"/>
                  <a:pt x="14443877" y="8821"/>
                  <a:pt x="14484096" y="0"/>
                </a:cubicBezTo>
                <a:cubicBezTo>
                  <a:pt x="14524315" y="-8821"/>
                  <a:pt x="14905426" y="-30068"/>
                  <a:pt x="15169896" y="0"/>
                </a:cubicBezTo>
                <a:cubicBezTo>
                  <a:pt x="15434366" y="30068"/>
                  <a:pt x="15424434" y="12479"/>
                  <a:pt x="15526512" y="0"/>
                </a:cubicBezTo>
                <a:cubicBezTo>
                  <a:pt x="15628590" y="-12479"/>
                  <a:pt x="16062010" y="-12069"/>
                  <a:pt x="16459200" y="0"/>
                </a:cubicBezTo>
                <a:cubicBezTo>
                  <a:pt x="16459049" y="7706"/>
                  <a:pt x="16460087" y="13931"/>
                  <a:pt x="16459200" y="27432"/>
                </a:cubicBezTo>
                <a:cubicBezTo>
                  <a:pt x="16315339" y="20935"/>
                  <a:pt x="16231909" y="42819"/>
                  <a:pt x="16102584" y="27432"/>
                </a:cubicBezTo>
                <a:cubicBezTo>
                  <a:pt x="15973259" y="12045"/>
                  <a:pt x="15580560" y="51242"/>
                  <a:pt x="15416784" y="27432"/>
                </a:cubicBezTo>
                <a:cubicBezTo>
                  <a:pt x="15253008" y="3622"/>
                  <a:pt x="15181626" y="26334"/>
                  <a:pt x="15060168" y="27432"/>
                </a:cubicBezTo>
                <a:cubicBezTo>
                  <a:pt x="14938710" y="28530"/>
                  <a:pt x="14400846" y="21299"/>
                  <a:pt x="14209776" y="27432"/>
                </a:cubicBezTo>
                <a:cubicBezTo>
                  <a:pt x="14018706" y="33565"/>
                  <a:pt x="13805385" y="48505"/>
                  <a:pt x="13688568" y="27432"/>
                </a:cubicBezTo>
                <a:cubicBezTo>
                  <a:pt x="13571751" y="6359"/>
                  <a:pt x="13472548" y="26552"/>
                  <a:pt x="13331952" y="27432"/>
                </a:cubicBezTo>
                <a:cubicBezTo>
                  <a:pt x="13191356" y="28312"/>
                  <a:pt x="13234055" y="20883"/>
                  <a:pt x="13139928" y="27432"/>
                </a:cubicBezTo>
                <a:cubicBezTo>
                  <a:pt x="13045801" y="33981"/>
                  <a:pt x="12707747" y="18669"/>
                  <a:pt x="12454128" y="27432"/>
                </a:cubicBezTo>
                <a:cubicBezTo>
                  <a:pt x="12200509" y="36195"/>
                  <a:pt x="11974339" y="1821"/>
                  <a:pt x="11603736" y="27432"/>
                </a:cubicBezTo>
                <a:cubicBezTo>
                  <a:pt x="11233133" y="53043"/>
                  <a:pt x="11202281" y="15642"/>
                  <a:pt x="10917936" y="27432"/>
                </a:cubicBezTo>
                <a:cubicBezTo>
                  <a:pt x="10633591" y="39222"/>
                  <a:pt x="10351188" y="-7651"/>
                  <a:pt x="9902952" y="27432"/>
                </a:cubicBezTo>
                <a:cubicBezTo>
                  <a:pt x="9454716" y="62515"/>
                  <a:pt x="9540812" y="35851"/>
                  <a:pt x="9381744" y="27432"/>
                </a:cubicBezTo>
                <a:cubicBezTo>
                  <a:pt x="9222676" y="19013"/>
                  <a:pt x="9279274" y="24639"/>
                  <a:pt x="9189720" y="27432"/>
                </a:cubicBezTo>
                <a:cubicBezTo>
                  <a:pt x="9100166" y="30225"/>
                  <a:pt x="9040114" y="24993"/>
                  <a:pt x="8997696" y="27432"/>
                </a:cubicBezTo>
                <a:cubicBezTo>
                  <a:pt x="8955278" y="29871"/>
                  <a:pt x="8568270" y="-9750"/>
                  <a:pt x="8147304" y="27432"/>
                </a:cubicBezTo>
                <a:cubicBezTo>
                  <a:pt x="7726338" y="64614"/>
                  <a:pt x="7756575" y="58097"/>
                  <a:pt x="7461504" y="27432"/>
                </a:cubicBezTo>
                <a:cubicBezTo>
                  <a:pt x="7166433" y="-3233"/>
                  <a:pt x="6691777" y="23003"/>
                  <a:pt x="6446520" y="27432"/>
                </a:cubicBezTo>
                <a:cubicBezTo>
                  <a:pt x="6201263" y="31861"/>
                  <a:pt x="6055564" y="5822"/>
                  <a:pt x="5760720" y="27432"/>
                </a:cubicBezTo>
                <a:cubicBezTo>
                  <a:pt x="5465876" y="49042"/>
                  <a:pt x="5182562" y="-15037"/>
                  <a:pt x="4910328" y="27432"/>
                </a:cubicBezTo>
                <a:cubicBezTo>
                  <a:pt x="4638094" y="69901"/>
                  <a:pt x="4524349" y="1902"/>
                  <a:pt x="4224528" y="27432"/>
                </a:cubicBezTo>
                <a:cubicBezTo>
                  <a:pt x="3924707" y="52962"/>
                  <a:pt x="3780041" y="5974"/>
                  <a:pt x="3538728" y="27432"/>
                </a:cubicBezTo>
                <a:cubicBezTo>
                  <a:pt x="3297415" y="48890"/>
                  <a:pt x="3195183" y="15951"/>
                  <a:pt x="3017520" y="27432"/>
                </a:cubicBezTo>
                <a:cubicBezTo>
                  <a:pt x="2839857" y="38913"/>
                  <a:pt x="2369331" y="20768"/>
                  <a:pt x="2167128" y="27432"/>
                </a:cubicBezTo>
                <a:cubicBezTo>
                  <a:pt x="1964925" y="34096"/>
                  <a:pt x="1784521" y="20363"/>
                  <a:pt x="1481328" y="27432"/>
                </a:cubicBezTo>
                <a:cubicBezTo>
                  <a:pt x="1178135" y="34501"/>
                  <a:pt x="971590" y="55923"/>
                  <a:pt x="630936" y="27432"/>
                </a:cubicBezTo>
                <a:cubicBezTo>
                  <a:pt x="290282" y="-1059"/>
                  <a:pt x="133182" y="8818"/>
                  <a:pt x="0" y="27432"/>
                </a:cubicBezTo>
                <a:cubicBezTo>
                  <a:pt x="-1246" y="21545"/>
                  <a:pt x="-1312" y="1278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458528BA-4282-744C-6D2C-BA9D53831217}"/>
              </a:ext>
            </a:extLst>
          </p:cNvPr>
          <p:cNvSpPr txBox="1"/>
          <p:nvPr/>
        </p:nvSpPr>
        <p:spPr>
          <a:xfrm>
            <a:off x="1981200" y="3390900"/>
            <a:ext cx="8673942" cy="5243022"/>
          </a:xfrm>
          <a:prstGeom prst="rect">
            <a:avLst/>
          </a:prstGeom>
        </p:spPr>
        <p:txBody>
          <a:bodyPr vert="horz" lIns="91440" tIns="45720" rIns="91440" bIns="45720" rtlCol="0" anchor="t">
            <a:normAutofit/>
          </a:bodyPr>
          <a:lstStyle/>
          <a:p>
            <a:pPr marL="457200" lvl="0" indent="-457200">
              <a:lnSpc>
                <a:spcPct val="90000"/>
              </a:lnSpc>
              <a:spcAft>
                <a:spcPts val="600"/>
              </a:spcAft>
              <a:buFont typeface="Arial" panose="020B0604020202020204" pitchFamily="34" charset="0"/>
              <a:buChar char="•"/>
            </a:pPr>
            <a:r>
              <a:rPr lang="en-US" sz="2800" dirty="0">
                <a:effectLst/>
                <a:latin typeface="Montserrat" panose="00000500000000000000" pitchFamily="2" charset="0"/>
              </a:rPr>
              <a:t>Recherche sur vous </a:t>
            </a:r>
            <a:r>
              <a:rPr lang="en-US" sz="2800" dirty="0" err="1">
                <a:effectLst/>
                <a:latin typeface="Montserrat" panose="00000500000000000000" pitchFamily="2" charset="0"/>
              </a:rPr>
              <a:t>ou</a:t>
            </a:r>
            <a:r>
              <a:rPr lang="en-US" sz="2800" dirty="0">
                <a:effectLst/>
                <a:latin typeface="Montserrat" panose="00000500000000000000" pitchFamily="2" charset="0"/>
              </a:rPr>
              <a:t> </a:t>
            </a:r>
            <a:r>
              <a:rPr lang="en-US" sz="2800" dirty="0" err="1">
                <a:effectLst/>
                <a:latin typeface="Montserrat" panose="00000500000000000000" pitchFamily="2" charset="0"/>
              </a:rPr>
              <a:t>votre</a:t>
            </a:r>
            <a:r>
              <a:rPr lang="en-US" sz="2800" dirty="0">
                <a:effectLst/>
                <a:latin typeface="Montserrat" panose="00000500000000000000" pitchFamily="2" charset="0"/>
              </a:rPr>
              <a:t> </a:t>
            </a:r>
            <a:r>
              <a:rPr lang="en-US" sz="2800" dirty="0" err="1">
                <a:effectLst/>
                <a:latin typeface="Montserrat" panose="00000500000000000000" pitchFamily="2" charset="0"/>
              </a:rPr>
              <a:t>organisation</a:t>
            </a:r>
            <a:r>
              <a:rPr lang="en-US" sz="2800" dirty="0">
                <a:effectLst/>
                <a:latin typeface="Montserrat" panose="00000500000000000000" pitchFamily="2" charset="0"/>
              </a:rPr>
              <a:t> via internet </a:t>
            </a:r>
            <a:r>
              <a:rPr lang="en-US" sz="2800" dirty="0" err="1">
                <a:effectLst/>
                <a:latin typeface="Montserrat" panose="00000500000000000000" pitchFamily="2" charset="0"/>
              </a:rPr>
              <a:t>ou</a:t>
            </a:r>
            <a:r>
              <a:rPr lang="en-US" sz="2800" dirty="0">
                <a:effectLst/>
                <a:latin typeface="Montserrat" panose="00000500000000000000" pitchFamily="2" charset="0"/>
              </a:rPr>
              <a:t> </a:t>
            </a:r>
            <a:r>
              <a:rPr lang="en-US" sz="2800" dirty="0" err="1">
                <a:effectLst/>
                <a:latin typeface="Montserrat" panose="00000500000000000000" pitchFamily="2" charset="0"/>
              </a:rPr>
              <a:t>d’autres</a:t>
            </a:r>
            <a:r>
              <a:rPr lang="en-US" sz="2800" dirty="0">
                <a:effectLst/>
                <a:latin typeface="Montserrat" panose="00000500000000000000" pitchFamily="2" charset="0"/>
              </a:rPr>
              <a:t> moyens conventionnel</a:t>
            </a:r>
          </a:p>
          <a:p>
            <a:pPr marL="457200" lvl="0" indent="-457200">
              <a:lnSpc>
                <a:spcPct val="90000"/>
              </a:lnSpc>
              <a:spcAft>
                <a:spcPts val="600"/>
              </a:spcAft>
              <a:buFont typeface="Arial" panose="020B0604020202020204" pitchFamily="34" charset="0"/>
              <a:buChar char="•"/>
            </a:pPr>
            <a:endParaRPr lang="en-US" sz="2800" dirty="0">
              <a:effectLst/>
              <a:latin typeface="Montserrat" panose="00000500000000000000" pitchFamily="2" charset="0"/>
            </a:endParaRPr>
          </a:p>
          <a:p>
            <a:pPr marL="457200" lvl="0" indent="-457200">
              <a:lnSpc>
                <a:spcPct val="90000"/>
              </a:lnSpc>
              <a:spcAft>
                <a:spcPts val="600"/>
              </a:spcAft>
              <a:buFont typeface="Arial" panose="020B0604020202020204" pitchFamily="34" charset="0"/>
              <a:buChar char="•"/>
            </a:pPr>
            <a:r>
              <a:rPr lang="en-US" sz="2800" dirty="0">
                <a:effectLst/>
                <a:latin typeface="Montserrat" panose="00000500000000000000" pitchFamily="2" charset="0"/>
              </a:rPr>
              <a:t>OSINT (Open Source Intelligence)</a:t>
            </a:r>
          </a:p>
          <a:p>
            <a:pPr marL="457200" lvl="0" indent="-457200">
              <a:lnSpc>
                <a:spcPct val="90000"/>
              </a:lnSpc>
              <a:spcAft>
                <a:spcPts val="600"/>
              </a:spcAft>
              <a:buFont typeface="Arial" panose="020B0604020202020204" pitchFamily="34" charset="0"/>
              <a:buChar char="•"/>
            </a:pPr>
            <a:endParaRPr lang="en-US" sz="2800" dirty="0">
              <a:effectLst/>
              <a:latin typeface="Montserrat" panose="00000500000000000000" pitchFamily="2" charset="0"/>
            </a:endParaRPr>
          </a:p>
          <a:p>
            <a:pPr marL="457200" lvl="0" indent="-457200">
              <a:lnSpc>
                <a:spcPct val="90000"/>
              </a:lnSpc>
              <a:spcAft>
                <a:spcPts val="600"/>
              </a:spcAft>
              <a:buFont typeface="Arial" panose="020B0604020202020204" pitchFamily="34" charset="0"/>
              <a:buChar char="•"/>
            </a:pPr>
            <a:r>
              <a:rPr lang="en-US" sz="2800" dirty="0">
                <a:effectLst/>
                <a:latin typeface="Montserrat" panose="00000500000000000000" pitchFamily="2" charset="0"/>
              </a:rPr>
              <a:t>Phishing / spear phishing</a:t>
            </a:r>
          </a:p>
          <a:p>
            <a:pPr marL="457200" lvl="0" indent="-457200">
              <a:lnSpc>
                <a:spcPct val="90000"/>
              </a:lnSpc>
              <a:spcAft>
                <a:spcPts val="600"/>
              </a:spcAft>
              <a:buFont typeface="Arial" panose="020B0604020202020204" pitchFamily="34" charset="0"/>
              <a:buChar char="•"/>
            </a:pPr>
            <a:endParaRPr lang="en-US" sz="2800" dirty="0">
              <a:effectLst/>
              <a:latin typeface="Montserrat" panose="00000500000000000000" pitchFamily="2" charset="0"/>
            </a:endParaRPr>
          </a:p>
          <a:p>
            <a:pPr marL="457200" lvl="0" indent="-457200">
              <a:lnSpc>
                <a:spcPct val="90000"/>
              </a:lnSpc>
              <a:spcAft>
                <a:spcPts val="600"/>
              </a:spcAft>
              <a:buFont typeface="Arial" panose="020B0604020202020204" pitchFamily="34" charset="0"/>
              <a:buChar char="•"/>
            </a:pPr>
            <a:r>
              <a:rPr lang="en-US" sz="2800" dirty="0">
                <a:effectLst/>
                <a:latin typeface="Montserrat" panose="00000500000000000000" pitchFamily="2" charset="0"/>
              </a:rPr>
              <a:t>Malware et keyloggers</a:t>
            </a:r>
          </a:p>
          <a:p>
            <a:pPr marL="457200" lvl="0" indent="-457200">
              <a:lnSpc>
                <a:spcPct val="90000"/>
              </a:lnSpc>
              <a:spcAft>
                <a:spcPts val="600"/>
              </a:spcAft>
              <a:buFont typeface="Arial" panose="020B0604020202020204" pitchFamily="34" charset="0"/>
              <a:buChar char="•"/>
            </a:pPr>
            <a:endParaRPr lang="en-US" sz="2800" dirty="0">
              <a:effectLst/>
              <a:latin typeface="Montserrat" panose="00000500000000000000" pitchFamily="2" charset="0"/>
            </a:endParaRPr>
          </a:p>
          <a:p>
            <a:pPr marL="457200" lvl="0" indent="-457200">
              <a:lnSpc>
                <a:spcPct val="90000"/>
              </a:lnSpc>
              <a:spcAft>
                <a:spcPts val="600"/>
              </a:spcAft>
              <a:buFont typeface="Arial" panose="020B0604020202020204" pitchFamily="34" charset="0"/>
              <a:buChar char="•"/>
            </a:pPr>
            <a:r>
              <a:rPr lang="en-US" sz="2800" dirty="0">
                <a:effectLst/>
                <a:latin typeface="Montserrat" panose="00000500000000000000" pitchFamily="2" charset="0"/>
              </a:rPr>
              <a:t>Exploitation de </a:t>
            </a:r>
            <a:r>
              <a:rPr lang="en-US" sz="2800" dirty="0" err="1">
                <a:effectLst/>
                <a:latin typeface="Montserrat" panose="00000500000000000000" pitchFamily="2" charset="0"/>
              </a:rPr>
              <a:t>failles</a:t>
            </a:r>
            <a:r>
              <a:rPr lang="en-US" sz="2800" dirty="0">
                <a:effectLst/>
                <a:latin typeface="Montserrat" panose="00000500000000000000" pitchFamily="2" charset="0"/>
              </a:rPr>
              <a:t> </a:t>
            </a:r>
            <a:r>
              <a:rPr lang="en-US" sz="2800" dirty="0" err="1">
                <a:effectLst/>
                <a:latin typeface="Montserrat" panose="00000500000000000000" pitchFamily="2" charset="0"/>
              </a:rPr>
              <a:t>logicielles</a:t>
            </a:r>
            <a:endParaRPr lang="en-US" sz="2800" dirty="0">
              <a:effectLst/>
              <a:latin typeface="Montserrat" panose="00000500000000000000" pitchFamily="2" charset="0"/>
            </a:endParaRPr>
          </a:p>
        </p:txBody>
      </p:sp>
      <p:pic>
        <p:nvPicPr>
          <p:cNvPr id="5122" name="Picture 2" descr="Les règlementations et la conformité en cybersécurité : guide essentiel  pour les entreprises​">
            <a:extLst>
              <a:ext uri="{FF2B5EF4-FFF2-40B4-BE49-F238E27FC236}">
                <a16:creationId xmlns:a16="http://schemas.microsoft.com/office/drawing/2014/main" id="{648D37AB-F226-D81E-2211-A5C56BFE52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234" r="8042" b="-1"/>
          <a:stretch>
            <a:fillRect/>
          </a:stretch>
        </p:blipFill>
        <p:spPr bwMode="auto">
          <a:xfrm>
            <a:off x="11513487" y="3140964"/>
            <a:ext cx="5911596" cy="6144768"/>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a:extLst>
              <a:ext uri="{FF2B5EF4-FFF2-40B4-BE49-F238E27FC236}">
                <a16:creationId xmlns:a16="http://schemas.microsoft.com/office/drawing/2014/main" id="{192E4514-B219-B5E7-9EAC-5D1F10964C2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6613" t="-266613" r="-266613" b="-266613"/>
          <a:stretch>
            <a:fillRect/>
          </a:stretch>
        </p:blipFill>
        <p:spPr>
          <a:xfrm>
            <a:off x="15078456" y="7077456"/>
            <a:ext cx="3086100" cy="3086100"/>
          </a:xfrm>
          <a:prstGeom prst="ellipse">
            <a:avLst/>
          </a:prstGeom>
        </p:spPr>
      </p:pic>
    </p:spTree>
    <p:extLst>
      <p:ext uri="{BB962C8B-B14F-4D97-AF65-F5344CB8AC3E}">
        <p14:creationId xmlns:p14="http://schemas.microsoft.com/office/powerpoint/2010/main" val="2525651599"/>
      </p:ext>
    </p:extLst>
  </p:cSld>
  <p:clrMapOvr>
    <a:masterClrMapping/>
  </p:clrMapOvr>
  <mc:AlternateContent xmlns:mc="http://schemas.openxmlformats.org/markup-compatibility/2006" xmlns:p14="http://schemas.microsoft.com/office/powerpoint/2010/main">
    <mc:Choice Requires="p14">
      <p:transition spd="slow" p14:dur="2000" advTm="199875"/>
    </mc:Choice>
    <mc:Fallback xmlns="">
      <p:transition spd="slow" advTm="199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72FB8-5319-4F6F-4412-80BA00D9A0C9}"/>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3CCAE76D-0BF8-872C-50BC-C63DD475B1BC}"/>
              </a:ext>
            </a:extLst>
          </p:cNvPr>
          <p:cNvSpPr txBox="1"/>
          <p:nvPr/>
        </p:nvSpPr>
        <p:spPr>
          <a:xfrm>
            <a:off x="7498148" y="6621812"/>
            <a:ext cx="1225289" cy="2237915"/>
          </a:xfrm>
          <a:prstGeom prst="rect">
            <a:avLst/>
          </a:prstGeom>
        </p:spPr>
        <p:txBody>
          <a:bodyPr lIns="50800" tIns="50800" rIns="50800" bIns="50800" rtlCol="0" anchor="ctr"/>
          <a:lstStyle/>
          <a:p>
            <a:pPr algn="ctr">
              <a:lnSpc>
                <a:spcPts val="5495"/>
              </a:lnSpc>
            </a:pPr>
            <a:endParaRPr/>
          </a:p>
        </p:txBody>
      </p:sp>
      <p:sp>
        <p:nvSpPr>
          <p:cNvPr id="16" name="Freeform 16">
            <a:extLst>
              <a:ext uri="{FF2B5EF4-FFF2-40B4-BE49-F238E27FC236}">
                <a16:creationId xmlns:a16="http://schemas.microsoft.com/office/drawing/2014/main" id="{2CBA8271-0896-0A05-5563-3DFA9B060863}"/>
              </a:ext>
            </a:extLst>
          </p:cNvPr>
          <p:cNvSpPr/>
          <p:nvPr/>
        </p:nvSpPr>
        <p:spPr>
          <a:xfrm>
            <a:off x="-3279035" y="6331582"/>
            <a:ext cx="8135728" cy="6434622"/>
          </a:xfrm>
          <a:custGeom>
            <a:avLst/>
            <a:gdLst/>
            <a:ahLst/>
            <a:cxnLst/>
            <a:rect l="l" t="t" r="r" b="b"/>
            <a:pathLst>
              <a:path w="8135728" h="6434622">
                <a:moveTo>
                  <a:pt x="0" y="0"/>
                </a:moveTo>
                <a:lnTo>
                  <a:pt x="8135729" y="0"/>
                </a:lnTo>
                <a:lnTo>
                  <a:pt x="8135729" y="6434622"/>
                </a:lnTo>
                <a:lnTo>
                  <a:pt x="0" y="6434622"/>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pic>
        <p:nvPicPr>
          <p:cNvPr id="1026" name="Picture 2" descr="Généralités sur la cybersécurité des données numériques">
            <a:extLst>
              <a:ext uri="{FF2B5EF4-FFF2-40B4-BE49-F238E27FC236}">
                <a16:creationId xmlns:a16="http://schemas.microsoft.com/office/drawing/2014/main" id="{28580711-DE33-A1A9-84D2-22F7E1A97B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645" y="1484406"/>
            <a:ext cx="4551955" cy="6783294"/>
          </a:xfrm>
          <a:prstGeom prst="rect">
            <a:avLst/>
          </a:prstGeom>
          <a:noFill/>
          <a:extLst>
            <a:ext uri="{909E8E84-426E-40DD-AFC4-6F175D3DCCD1}">
              <a14:hiddenFill xmlns:a14="http://schemas.microsoft.com/office/drawing/2010/main">
                <a:solidFill>
                  <a:srgbClr val="FFFFFF"/>
                </a:solidFill>
              </a14:hiddenFill>
            </a:ext>
          </a:extLst>
        </p:spPr>
      </p:pic>
      <p:sp>
        <p:nvSpPr>
          <p:cNvPr id="36" name="Freeform 3">
            <a:extLst>
              <a:ext uri="{FF2B5EF4-FFF2-40B4-BE49-F238E27FC236}">
                <a16:creationId xmlns:a16="http://schemas.microsoft.com/office/drawing/2014/main" id="{A2E7E15A-2690-A937-C0A6-8457C8D54CF4}"/>
              </a:ext>
            </a:extLst>
          </p:cNvPr>
          <p:cNvSpPr/>
          <p:nvPr/>
        </p:nvSpPr>
        <p:spPr>
          <a:xfrm>
            <a:off x="5943600" y="765287"/>
            <a:ext cx="7360852" cy="685800"/>
          </a:xfrm>
          <a:custGeom>
            <a:avLst/>
            <a:gdLst/>
            <a:ahLst/>
            <a:cxnLst/>
            <a:rect l="l" t="t" r="r" b="b"/>
            <a:pathLst>
              <a:path w="1092579" h="148965">
                <a:moveTo>
                  <a:pt x="13064" y="0"/>
                </a:moveTo>
                <a:lnTo>
                  <a:pt x="1079515" y="0"/>
                </a:lnTo>
                <a:cubicBezTo>
                  <a:pt x="1086730" y="0"/>
                  <a:pt x="1092579" y="5849"/>
                  <a:pt x="1092579" y="13064"/>
                </a:cubicBezTo>
                <a:lnTo>
                  <a:pt x="1092579" y="135901"/>
                </a:lnTo>
                <a:cubicBezTo>
                  <a:pt x="1092579" y="139366"/>
                  <a:pt x="1091202" y="142689"/>
                  <a:pt x="1088752" y="145138"/>
                </a:cubicBezTo>
                <a:cubicBezTo>
                  <a:pt x="1086302" y="147588"/>
                  <a:pt x="1082980" y="148965"/>
                  <a:pt x="1079515" y="148965"/>
                </a:cubicBezTo>
                <a:lnTo>
                  <a:pt x="13064" y="148965"/>
                </a:lnTo>
                <a:cubicBezTo>
                  <a:pt x="9599" y="148965"/>
                  <a:pt x="6276" y="147588"/>
                  <a:pt x="3826" y="145138"/>
                </a:cubicBezTo>
                <a:cubicBezTo>
                  <a:pt x="1376" y="142689"/>
                  <a:pt x="0" y="139366"/>
                  <a:pt x="0" y="135901"/>
                </a:cubicBezTo>
                <a:lnTo>
                  <a:pt x="0" y="13064"/>
                </a:lnTo>
                <a:cubicBezTo>
                  <a:pt x="0" y="9599"/>
                  <a:pt x="1376" y="6276"/>
                  <a:pt x="3826" y="3826"/>
                </a:cubicBezTo>
                <a:cubicBezTo>
                  <a:pt x="6276" y="1376"/>
                  <a:pt x="9599" y="0"/>
                  <a:pt x="13064" y="0"/>
                </a:cubicBezTo>
                <a:close/>
              </a:path>
            </a:pathLst>
          </a:custGeom>
          <a:noFill/>
        </p:spPr>
        <p:txBody>
          <a:bodyPr/>
          <a:lstStyle/>
          <a:p>
            <a:r>
              <a:rPr lang="fr-FR" sz="3600" b="1" dirty="0">
                <a:latin typeface="Montserrat" panose="00000500000000000000" pitchFamily="2" charset="0"/>
              </a:rPr>
              <a:t> Cas concrets d’attaques</a:t>
            </a:r>
          </a:p>
        </p:txBody>
      </p:sp>
      <p:graphicFrame>
        <p:nvGraphicFramePr>
          <p:cNvPr id="1028" name="Espace réservé du contenu 3">
            <a:extLst>
              <a:ext uri="{FF2B5EF4-FFF2-40B4-BE49-F238E27FC236}">
                <a16:creationId xmlns:a16="http://schemas.microsoft.com/office/drawing/2014/main" id="{7AF90EF1-5010-C7AE-DF2F-6A7AAA2CAEA6}"/>
              </a:ext>
            </a:extLst>
          </p:cNvPr>
          <p:cNvGraphicFramePr>
            <a:graphicFrameLocks noGrp="1"/>
          </p:cNvGraphicFramePr>
          <p:nvPr>
            <p:ph sz="half" idx="2"/>
            <p:extLst>
              <p:ext uri="{D42A27DB-BD31-4B8C-83A1-F6EECF244321}">
                <p14:modId xmlns:p14="http://schemas.microsoft.com/office/powerpoint/2010/main" val="434051746"/>
              </p:ext>
            </p:extLst>
          </p:nvPr>
        </p:nvGraphicFramePr>
        <p:xfrm>
          <a:off x="6476999" y="1700214"/>
          <a:ext cx="9753601" cy="65674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00192492"/>
      </p:ext>
    </p:extLst>
  </p:cSld>
  <p:clrMapOvr>
    <a:masterClrMapping/>
  </p:clrMapOvr>
  <mc:AlternateContent xmlns:mc="http://schemas.openxmlformats.org/markup-compatibility/2006" xmlns:p14="http://schemas.microsoft.com/office/powerpoint/2010/main">
    <mc:Choice Requires="p14">
      <p:transition spd="slow" p14:dur="2000" advTm="6482"/>
    </mc:Choice>
    <mc:Fallback xmlns="">
      <p:transition spd="slow" advTm="648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D4470E-57C8-1804-9220-D550BBCBF70D}"/>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Les 6 principales menaces en cybersécurité">
            <a:extLst>
              <a:ext uri="{FF2B5EF4-FFF2-40B4-BE49-F238E27FC236}">
                <a16:creationId xmlns:a16="http://schemas.microsoft.com/office/drawing/2014/main" id="{D018ECDE-EB6E-8953-3496-D052104846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74" r="810"/>
          <a:stretch>
            <a:fillRect/>
          </a:stretch>
        </p:blipFill>
        <p:spPr bwMode="auto">
          <a:xfrm>
            <a:off x="1" y="10"/>
            <a:ext cx="14504463" cy="10286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3">
            <a:extLst>
              <a:ext uri="{FF2B5EF4-FFF2-40B4-BE49-F238E27FC236}">
                <a16:creationId xmlns:a16="http://schemas.microsoft.com/office/drawing/2014/main" id="{4E1F8684-CBB1-3255-E6C0-6BE24A82F915}"/>
              </a:ext>
            </a:extLst>
          </p:cNvPr>
          <p:cNvSpPr txBox="1"/>
          <p:nvPr/>
        </p:nvSpPr>
        <p:spPr>
          <a:xfrm>
            <a:off x="9753599" y="547687"/>
            <a:ext cx="8382001" cy="28498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b="1" dirty="0">
                <a:latin typeface="Montserrat" panose="00000500000000000000" pitchFamily="2" charset="0"/>
                <a:ea typeface="+mj-ea"/>
                <a:cs typeface="+mj-cs"/>
                <a:sym typeface="Montserrat Bold"/>
              </a:rPr>
              <a:t>Les </a:t>
            </a:r>
            <a:r>
              <a:rPr lang="en-US" sz="6000" b="1" dirty="0" err="1">
                <a:latin typeface="Montserrat" panose="00000500000000000000" pitchFamily="2" charset="0"/>
                <a:ea typeface="+mj-ea"/>
                <a:cs typeface="+mj-cs"/>
                <a:sym typeface="Montserrat Bold"/>
              </a:rPr>
              <a:t>piliers</a:t>
            </a:r>
            <a:r>
              <a:rPr lang="en-US" sz="6000" b="1" dirty="0">
                <a:latin typeface="Montserrat" panose="00000500000000000000" pitchFamily="2" charset="0"/>
                <a:ea typeface="+mj-ea"/>
                <a:cs typeface="+mj-cs"/>
                <a:sym typeface="Montserrat Bold"/>
              </a:rPr>
              <a:t> de </a:t>
            </a:r>
            <a:r>
              <a:rPr lang="en-US" sz="6000" b="1" dirty="0" err="1">
                <a:latin typeface="Montserrat" panose="00000500000000000000" pitchFamily="2" charset="0"/>
                <a:ea typeface="+mj-ea"/>
                <a:cs typeface="+mj-cs"/>
                <a:sym typeface="Montserrat Bold"/>
              </a:rPr>
              <a:t>l’hygiène</a:t>
            </a:r>
            <a:r>
              <a:rPr lang="en-US" sz="6000" b="1" dirty="0">
                <a:latin typeface="Montserrat" panose="00000500000000000000" pitchFamily="2" charset="0"/>
                <a:ea typeface="+mj-ea"/>
                <a:cs typeface="+mj-cs"/>
                <a:sym typeface="Montserrat Bold"/>
              </a:rPr>
              <a:t> numérique</a:t>
            </a:r>
          </a:p>
        </p:txBody>
      </p:sp>
      <p:sp>
        <p:nvSpPr>
          <p:cNvPr id="26" name="ZoneTexte 25">
            <a:extLst>
              <a:ext uri="{FF2B5EF4-FFF2-40B4-BE49-F238E27FC236}">
                <a16:creationId xmlns:a16="http://schemas.microsoft.com/office/drawing/2014/main" id="{5170D604-03AA-D308-9D73-49D4216C3740}"/>
              </a:ext>
            </a:extLst>
          </p:cNvPr>
          <p:cNvSpPr txBox="1"/>
          <p:nvPr/>
        </p:nvSpPr>
        <p:spPr>
          <a:xfrm>
            <a:off x="9982200" y="3651301"/>
            <a:ext cx="7543799" cy="5614143"/>
          </a:xfrm>
          <a:prstGeom prst="rect">
            <a:avLst/>
          </a:prstGeom>
        </p:spPr>
        <p:txBody>
          <a:bodyPr vert="horz" lIns="91440" tIns="45720" rIns="91440" bIns="45720" rtlCol="0">
            <a:noAutofit/>
          </a:bodyPr>
          <a:lstStyle/>
          <a:p>
            <a:pPr marL="285750" lvl="0" indent="-514350">
              <a:lnSpc>
                <a:spcPct val="150000"/>
              </a:lnSpc>
              <a:spcAft>
                <a:spcPts val="900"/>
              </a:spcAft>
              <a:buSzPts val="1000"/>
              <a:buFont typeface="+mj-lt"/>
              <a:buAutoNum type="arabicPeriod"/>
              <a:tabLst>
                <a:tab pos="457200" algn="l"/>
              </a:tabLst>
            </a:pPr>
            <a:r>
              <a:rPr lang="en-US" sz="2800" dirty="0">
                <a:latin typeface="Montserrat" panose="00000500000000000000" pitchFamily="2" charset="0"/>
              </a:rPr>
              <a:t>Mots de passe forts et </a:t>
            </a:r>
            <a:r>
              <a:rPr lang="en-US" sz="2800" dirty="0" err="1">
                <a:latin typeface="Montserrat" panose="00000500000000000000" pitchFamily="2" charset="0"/>
              </a:rPr>
              <a:t>uniques</a:t>
            </a:r>
            <a:endParaRPr lang="en-US" sz="2800" dirty="0">
              <a:latin typeface="Montserrat" panose="00000500000000000000" pitchFamily="2" charset="0"/>
            </a:endParaRPr>
          </a:p>
          <a:p>
            <a:pPr marL="285750" lvl="0" indent="-514350">
              <a:lnSpc>
                <a:spcPct val="150000"/>
              </a:lnSpc>
              <a:spcAft>
                <a:spcPts val="900"/>
              </a:spcAft>
              <a:buSzPts val="1000"/>
              <a:buFont typeface="+mj-lt"/>
              <a:buAutoNum type="arabicPeriod"/>
              <a:tabLst>
                <a:tab pos="457200" algn="l"/>
              </a:tabLst>
            </a:pPr>
            <a:r>
              <a:rPr lang="en-US" sz="2800" dirty="0" err="1">
                <a:latin typeface="Montserrat" panose="00000500000000000000" pitchFamily="2" charset="0"/>
              </a:rPr>
              <a:t>Authentification</a:t>
            </a:r>
            <a:r>
              <a:rPr lang="en-US" sz="2800" dirty="0">
                <a:latin typeface="Montserrat" panose="00000500000000000000" pitchFamily="2" charset="0"/>
              </a:rPr>
              <a:t> à deux </a:t>
            </a:r>
            <a:r>
              <a:rPr lang="en-US" sz="2800" dirty="0" err="1">
                <a:latin typeface="Montserrat" panose="00000500000000000000" pitchFamily="2" charset="0"/>
              </a:rPr>
              <a:t>facteurs</a:t>
            </a:r>
            <a:r>
              <a:rPr lang="en-US" sz="2800" dirty="0">
                <a:latin typeface="Montserrat" panose="00000500000000000000" pitchFamily="2" charset="0"/>
              </a:rPr>
              <a:t> (2FA)</a:t>
            </a:r>
          </a:p>
          <a:p>
            <a:pPr marL="285750" lvl="0" indent="-514350">
              <a:lnSpc>
                <a:spcPct val="150000"/>
              </a:lnSpc>
              <a:spcAft>
                <a:spcPts val="900"/>
              </a:spcAft>
              <a:buSzPts val="1000"/>
              <a:buFont typeface="+mj-lt"/>
              <a:buAutoNum type="arabicPeriod"/>
              <a:tabLst>
                <a:tab pos="457200" algn="l"/>
              </a:tabLst>
            </a:pPr>
            <a:r>
              <a:rPr lang="en-US" sz="2800" dirty="0">
                <a:latin typeface="Montserrat" panose="00000500000000000000" pitchFamily="2" charset="0"/>
              </a:rPr>
              <a:t>Mises à jour </a:t>
            </a:r>
            <a:r>
              <a:rPr lang="en-US" sz="2800" dirty="0" err="1">
                <a:latin typeface="Montserrat" panose="00000500000000000000" pitchFamily="2" charset="0"/>
              </a:rPr>
              <a:t>régulières</a:t>
            </a:r>
            <a:endParaRPr lang="en-US" sz="2800" dirty="0">
              <a:latin typeface="Montserrat" panose="00000500000000000000" pitchFamily="2" charset="0"/>
            </a:endParaRPr>
          </a:p>
          <a:p>
            <a:pPr marL="285750" lvl="0" indent="-514350">
              <a:lnSpc>
                <a:spcPct val="150000"/>
              </a:lnSpc>
              <a:spcAft>
                <a:spcPts val="900"/>
              </a:spcAft>
              <a:buSzPts val="1000"/>
              <a:buFont typeface="+mj-lt"/>
              <a:buAutoNum type="arabicPeriod"/>
              <a:tabLst>
                <a:tab pos="457200" algn="l"/>
              </a:tabLst>
            </a:pPr>
            <a:r>
              <a:rPr lang="en-US" sz="2800" dirty="0" err="1">
                <a:latin typeface="Montserrat" panose="00000500000000000000" pitchFamily="2" charset="0"/>
              </a:rPr>
              <a:t>Sauvegardes</a:t>
            </a:r>
            <a:r>
              <a:rPr lang="en-US" sz="2800" dirty="0">
                <a:latin typeface="Montserrat" panose="00000500000000000000" pitchFamily="2" charset="0"/>
              </a:rPr>
              <a:t> </a:t>
            </a:r>
            <a:r>
              <a:rPr lang="en-US" sz="2800" dirty="0" err="1">
                <a:latin typeface="Montserrat" panose="00000500000000000000" pitchFamily="2" charset="0"/>
              </a:rPr>
              <a:t>fréquentes</a:t>
            </a:r>
            <a:endParaRPr lang="en-US" sz="2800" dirty="0">
              <a:latin typeface="Montserrat" panose="00000500000000000000" pitchFamily="2" charset="0"/>
            </a:endParaRPr>
          </a:p>
          <a:p>
            <a:pPr marL="285750" lvl="0" indent="-514350">
              <a:lnSpc>
                <a:spcPct val="150000"/>
              </a:lnSpc>
              <a:spcAft>
                <a:spcPts val="900"/>
              </a:spcAft>
              <a:buSzPts val="1000"/>
              <a:buFont typeface="+mj-lt"/>
              <a:buAutoNum type="arabicPeriod"/>
              <a:tabLst>
                <a:tab pos="457200" algn="l"/>
              </a:tabLst>
            </a:pPr>
            <a:r>
              <a:rPr lang="en-US" sz="2800" dirty="0" err="1">
                <a:latin typeface="Montserrat" panose="00000500000000000000" pitchFamily="2" charset="0"/>
              </a:rPr>
              <a:t>Sensibilisation</a:t>
            </a:r>
            <a:r>
              <a:rPr lang="en-US" sz="2800" dirty="0">
                <a:latin typeface="Montserrat" panose="00000500000000000000" pitchFamily="2" charset="0"/>
              </a:rPr>
              <a:t> des </a:t>
            </a:r>
            <a:r>
              <a:rPr lang="en-US" sz="2800" dirty="0" err="1">
                <a:latin typeface="Montserrat" panose="00000500000000000000" pitchFamily="2" charset="0"/>
              </a:rPr>
              <a:t>collaborateurs</a:t>
            </a:r>
            <a:endParaRPr lang="en-US" sz="2800" dirty="0">
              <a:latin typeface="Montserrat" panose="00000500000000000000" pitchFamily="2" charset="0"/>
            </a:endParaRPr>
          </a:p>
          <a:p>
            <a:pPr marL="285750" lvl="0" indent="-514350">
              <a:lnSpc>
                <a:spcPct val="150000"/>
              </a:lnSpc>
              <a:spcAft>
                <a:spcPts val="900"/>
              </a:spcAft>
              <a:buSzPts val="1000"/>
              <a:buFont typeface="+mj-lt"/>
              <a:buAutoNum type="arabicPeriod"/>
              <a:tabLst>
                <a:tab pos="457200" algn="l"/>
              </a:tabLst>
            </a:pPr>
            <a:r>
              <a:rPr lang="en-US" sz="2800" dirty="0" err="1">
                <a:latin typeface="Montserrat" panose="00000500000000000000" pitchFamily="2" charset="0"/>
              </a:rPr>
              <a:t>Utilisation</a:t>
            </a:r>
            <a:r>
              <a:rPr lang="en-US" sz="2800" dirty="0">
                <a:latin typeface="Montserrat" panose="00000500000000000000" pitchFamily="2" charset="0"/>
              </a:rPr>
              <a:t> de VPN et </a:t>
            </a:r>
            <a:r>
              <a:rPr lang="en-US" sz="2800" dirty="0" err="1">
                <a:latin typeface="Montserrat" panose="00000500000000000000" pitchFamily="2" charset="0"/>
              </a:rPr>
              <a:t>chiffrement</a:t>
            </a:r>
            <a:endParaRPr lang="en-US" sz="2800" dirty="0">
              <a:latin typeface="Montserrat" panose="00000500000000000000" pitchFamily="2" charset="0"/>
            </a:endParaRPr>
          </a:p>
        </p:txBody>
      </p:sp>
    </p:spTree>
    <p:extLst>
      <p:ext uri="{BB962C8B-B14F-4D97-AF65-F5344CB8AC3E}">
        <p14:creationId xmlns:p14="http://schemas.microsoft.com/office/powerpoint/2010/main" val="177818905"/>
      </p:ext>
    </p:extLst>
  </p:cSld>
  <p:clrMapOvr>
    <a:masterClrMapping/>
  </p:clrMapOvr>
  <mc:AlternateContent xmlns:mc="http://schemas.openxmlformats.org/markup-compatibility/2006" xmlns:p14="http://schemas.microsoft.com/office/powerpoint/2010/main">
    <mc:Choice Requires="p14">
      <p:transition spd="slow" p14:dur="2000" advTm="7130"/>
    </mc:Choice>
    <mc:Fallback xmlns="">
      <p:transition spd="slow" advTm="713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1494-5F0D-0F1F-01E0-0F62CF3BF13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7D46485-7166-DE64-6670-FEB06B5DC144}"/>
              </a:ext>
            </a:extLst>
          </p:cNvPr>
          <p:cNvSpPr txBox="1"/>
          <p:nvPr/>
        </p:nvSpPr>
        <p:spPr>
          <a:xfrm>
            <a:off x="6871290" y="3045088"/>
            <a:ext cx="8763000" cy="546881"/>
          </a:xfrm>
          <a:prstGeom prst="rect">
            <a:avLst/>
          </a:prstGeom>
        </p:spPr>
        <p:txBody>
          <a:bodyPr wrap="square" lIns="0" tIns="0" rIns="0" bIns="0" rtlCol="0" anchor="t">
            <a:spAutoFit/>
          </a:bodyPr>
          <a:lstStyle/>
          <a:p>
            <a:pPr algn="l">
              <a:lnSpc>
                <a:spcPts val="4510"/>
              </a:lnSpc>
            </a:pPr>
            <a:r>
              <a:rPr lang="fr-FR" sz="3600" b="1" dirty="0">
                <a:solidFill>
                  <a:srgbClr val="031D49"/>
                </a:solidFill>
                <a:latin typeface="Montserrat Bold"/>
                <a:ea typeface="Montserrat Bold"/>
                <a:cs typeface="Montserrat Bold"/>
                <a:sym typeface="Montserrat Bold"/>
              </a:rPr>
              <a:t>Bonnes pratiques au quotidien</a:t>
            </a:r>
            <a:endParaRPr lang="en-US" sz="3600" b="1" dirty="0">
              <a:solidFill>
                <a:srgbClr val="031D49"/>
              </a:solidFill>
              <a:latin typeface="Montserrat Bold"/>
              <a:ea typeface="Montserrat Bold"/>
              <a:cs typeface="Montserrat Bold"/>
              <a:sym typeface="Montserrat Bold"/>
            </a:endParaRPr>
          </a:p>
        </p:txBody>
      </p:sp>
      <p:sp>
        <p:nvSpPr>
          <p:cNvPr id="4" name="Freeform 4">
            <a:extLst>
              <a:ext uri="{FF2B5EF4-FFF2-40B4-BE49-F238E27FC236}">
                <a16:creationId xmlns:a16="http://schemas.microsoft.com/office/drawing/2014/main" id="{680BCE74-E352-8C89-B32D-E965E5B3F81B}"/>
              </a:ext>
            </a:extLst>
          </p:cNvPr>
          <p:cNvSpPr/>
          <p:nvPr/>
        </p:nvSpPr>
        <p:spPr>
          <a:xfrm>
            <a:off x="13191436" y="-2704304"/>
            <a:ext cx="8135728" cy="6434622"/>
          </a:xfrm>
          <a:custGeom>
            <a:avLst/>
            <a:gdLst/>
            <a:ahLst/>
            <a:cxnLst/>
            <a:rect l="l" t="t" r="r" b="b"/>
            <a:pathLst>
              <a:path w="8135728" h="6434622">
                <a:moveTo>
                  <a:pt x="0" y="0"/>
                </a:moveTo>
                <a:lnTo>
                  <a:pt x="8135728" y="0"/>
                </a:lnTo>
                <a:lnTo>
                  <a:pt x="8135728" y="6434621"/>
                </a:lnTo>
                <a:lnTo>
                  <a:pt x="0" y="6434621"/>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p:spPr>
        <p:txBody>
          <a:bodyPr/>
          <a:lstStyle/>
          <a:p>
            <a:endParaRPr lang="fr-FR"/>
          </a:p>
        </p:txBody>
      </p:sp>
      <p:sp>
        <p:nvSpPr>
          <p:cNvPr id="5" name="Freeform 5">
            <a:extLst>
              <a:ext uri="{FF2B5EF4-FFF2-40B4-BE49-F238E27FC236}">
                <a16:creationId xmlns:a16="http://schemas.microsoft.com/office/drawing/2014/main" id="{FC0D18CF-71D1-02A6-6A7D-32C7762D4CDA}"/>
              </a:ext>
            </a:extLst>
          </p:cNvPr>
          <p:cNvSpPr/>
          <p:nvPr/>
        </p:nvSpPr>
        <p:spPr>
          <a:xfrm>
            <a:off x="-3124200" y="6362700"/>
            <a:ext cx="8135728" cy="6434622"/>
          </a:xfrm>
          <a:custGeom>
            <a:avLst/>
            <a:gdLst/>
            <a:ahLst/>
            <a:cxnLst/>
            <a:rect l="l" t="t" r="r" b="b"/>
            <a:pathLst>
              <a:path w="8135728" h="6434622">
                <a:moveTo>
                  <a:pt x="0" y="0"/>
                </a:moveTo>
                <a:lnTo>
                  <a:pt x="8135729" y="0"/>
                </a:lnTo>
                <a:lnTo>
                  <a:pt x="8135729" y="6434622"/>
                </a:lnTo>
                <a:lnTo>
                  <a:pt x="0" y="6434622"/>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p:spPr>
        <p:txBody>
          <a:bodyPr/>
          <a:lstStyle/>
          <a:p>
            <a:endParaRPr lang="fr-FR"/>
          </a:p>
        </p:txBody>
      </p:sp>
      <p:pic>
        <p:nvPicPr>
          <p:cNvPr id="4098" name="Picture 2" descr="Cybersécurité : Les bonnes pratiques à adopter - Happy-Beez">
            <a:extLst>
              <a:ext uri="{FF2B5EF4-FFF2-40B4-BE49-F238E27FC236}">
                <a16:creationId xmlns:a16="http://schemas.microsoft.com/office/drawing/2014/main" id="{66C1B7F4-3864-8986-A616-22033E52B9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5712" y="2314623"/>
            <a:ext cx="5701288" cy="595307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59A82E90-C781-5C3E-739A-81C343E3D2D7}"/>
              </a:ext>
            </a:extLst>
          </p:cNvPr>
          <p:cNvSpPr txBox="1"/>
          <p:nvPr/>
        </p:nvSpPr>
        <p:spPr>
          <a:xfrm>
            <a:off x="6866528" y="4000500"/>
            <a:ext cx="9677400" cy="3466590"/>
          </a:xfrm>
          <a:prstGeom prst="rect">
            <a:avLst/>
          </a:prstGeom>
          <a:noFill/>
        </p:spPr>
        <p:txBody>
          <a:bodyPr wrap="square">
            <a:spAutoFit/>
          </a:bodyPr>
          <a:lstStyle/>
          <a:p>
            <a:pPr marL="342900" lvl="0" indent="-342900" algn="just">
              <a:lnSpc>
                <a:spcPct val="150000"/>
              </a:lnSpc>
              <a:buFont typeface="Arial" panose="020B0604020202020204" pitchFamily="34" charset="0"/>
              <a:buChar char="•"/>
            </a:pPr>
            <a:r>
              <a:rPr lang="fr-FR" sz="2800" kern="100" dirty="0">
                <a:effectLst/>
                <a:latin typeface="Montserrat" pitchFamily="2" charset="77"/>
                <a:ea typeface="Aptos" panose="020B0004020202020204" pitchFamily="34" charset="0"/>
                <a:cs typeface="Times New Roman" panose="02020603050405020304" pitchFamily="18" charset="0"/>
              </a:rPr>
              <a:t>Ne jamais cliquer sur des liens suspects</a:t>
            </a:r>
          </a:p>
          <a:p>
            <a:pPr marL="342900" lvl="0" indent="-342900" algn="just">
              <a:lnSpc>
                <a:spcPct val="150000"/>
              </a:lnSpc>
              <a:buFont typeface="Arial" panose="020B0604020202020204" pitchFamily="34" charset="0"/>
              <a:buChar char="•"/>
            </a:pPr>
            <a:r>
              <a:rPr lang="fr-FR" sz="2800" kern="100" dirty="0">
                <a:effectLst/>
                <a:latin typeface="Montserrat" pitchFamily="2" charset="77"/>
                <a:ea typeface="Aptos" panose="020B0004020202020204" pitchFamily="34" charset="0"/>
                <a:cs typeface="Times New Roman" panose="02020603050405020304" pitchFamily="18" charset="0"/>
              </a:rPr>
              <a:t>Vérifier les expéditeurs d’e-mails</a:t>
            </a:r>
          </a:p>
          <a:p>
            <a:pPr marL="342900" lvl="0" indent="-342900" algn="just">
              <a:lnSpc>
                <a:spcPct val="200000"/>
              </a:lnSpc>
              <a:buFont typeface="Arial" panose="020B0604020202020204" pitchFamily="34" charset="0"/>
              <a:buChar char="•"/>
            </a:pPr>
            <a:r>
              <a:rPr lang="fr-FR" sz="2800" kern="100" dirty="0">
                <a:effectLst/>
                <a:latin typeface="Montserrat" pitchFamily="2" charset="77"/>
                <a:ea typeface="Aptos" panose="020B0004020202020204" pitchFamily="34" charset="0"/>
                <a:cs typeface="Times New Roman" panose="02020603050405020304" pitchFamily="18" charset="0"/>
              </a:rPr>
              <a:t>Limiter les informations personnelles en ligne</a:t>
            </a:r>
          </a:p>
          <a:p>
            <a:pPr marL="342900" lvl="0" indent="-342900" algn="just">
              <a:lnSpc>
                <a:spcPct val="150000"/>
              </a:lnSpc>
              <a:buFont typeface="Arial" panose="020B0604020202020204" pitchFamily="34" charset="0"/>
              <a:buChar char="•"/>
            </a:pPr>
            <a:r>
              <a:rPr lang="fr-FR" sz="2800" kern="100" dirty="0">
                <a:effectLst/>
                <a:latin typeface="Montserrat" pitchFamily="2" charset="77"/>
                <a:ea typeface="Aptos" panose="020B0004020202020204" pitchFamily="34" charset="0"/>
                <a:cs typeface="Times New Roman" panose="02020603050405020304" pitchFamily="18" charset="0"/>
              </a:rPr>
              <a:t>Sécuriser les appareils (verrouillage, antivirus)</a:t>
            </a:r>
          </a:p>
          <a:p>
            <a:pPr marL="342900" lvl="0" indent="-342900" algn="just">
              <a:lnSpc>
                <a:spcPct val="150000"/>
              </a:lnSpc>
              <a:buFont typeface="Arial" panose="020B0604020202020204" pitchFamily="34" charset="0"/>
              <a:buChar char="•"/>
            </a:pPr>
            <a:r>
              <a:rPr lang="fr-FR" sz="2800" kern="100" dirty="0">
                <a:effectLst/>
                <a:latin typeface="Montserrat" pitchFamily="2" charset="77"/>
                <a:ea typeface="Aptos" panose="020B0004020202020204" pitchFamily="34" charset="0"/>
                <a:cs typeface="Times New Roman" panose="02020603050405020304" pitchFamily="18" charset="0"/>
              </a:rPr>
              <a:t>Utiliser un gestionnaire de mots de passe</a:t>
            </a:r>
          </a:p>
        </p:txBody>
      </p:sp>
      <p:pic>
        <p:nvPicPr>
          <p:cNvPr id="10" name="Audio 9">
            <a:hlinkClick r:id="" action="ppaction://media"/>
            <a:extLst>
              <a:ext uri="{FF2B5EF4-FFF2-40B4-BE49-F238E27FC236}">
                <a16:creationId xmlns:a16="http://schemas.microsoft.com/office/drawing/2014/main" id="{0D78994D-C157-7B55-45DE-4B644B9F39A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66613" t="-266613" r="-266613" b="-266613"/>
          <a:stretch>
            <a:fillRect/>
          </a:stretch>
        </p:blipFill>
        <p:spPr>
          <a:xfrm>
            <a:off x="15078456" y="7077456"/>
            <a:ext cx="3086100" cy="3086100"/>
          </a:xfrm>
          <a:prstGeom prst="ellipse">
            <a:avLst/>
          </a:prstGeom>
        </p:spPr>
      </p:pic>
    </p:spTree>
    <p:extLst>
      <p:ext uri="{BB962C8B-B14F-4D97-AF65-F5344CB8AC3E}">
        <p14:creationId xmlns:p14="http://schemas.microsoft.com/office/powerpoint/2010/main" val="1302175379"/>
      </p:ext>
    </p:extLst>
  </p:cSld>
  <p:clrMapOvr>
    <a:masterClrMapping/>
  </p:clrMapOvr>
  <mc:AlternateContent xmlns:mc="http://schemas.openxmlformats.org/markup-compatibility/2006" xmlns:p14="http://schemas.microsoft.com/office/powerpoint/2010/main">
    <mc:Choice Requires="p14">
      <p:transition spd="slow" p14:dur="2000" advTm="9069"/>
    </mc:Choice>
    <mc:Fallback xmlns="">
      <p:transition spd="slow" advTm="9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1C4775-285D-1AA9-A25C-E89D4356F2A6}"/>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a:extLst>
              <a:ext uri="{FF2B5EF4-FFF2-40B4-BE49-F238E27FC236}">
                <a16:creationId xmlns:a16="http://schemas.microsoft.com/office/drawing/2014/main" id="{4AD7AFA6-56D7-9F84-6181-C792E03DA97C}"/>
              </a:ext>
            </a:extLst>
          </p:cNvPr>
          <p:cNvSpPr txBox="1"/>
          <p:nvPr/>
        </p:nvSpPr>
        <p:spPr>
          <a:xfrm>
            <a:off x="7946643" y="493776"/>
            <a:ext cx="9376665" cy="267462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100" b="1">
                <a:latin typeface="+mj-lt"/>
                <a:ea typeface="+mj-ea"/>
                <a:cs typeface="+mj-cs"/>
                <a:sym typeface="Montserrat Bold"/>
              </a:rPr>
              <a:t>Outils utiles</a:t>
            </a:r>
          </a:p>
        </p:txBody>
      </p:sp>
      <p:pic>
        <p:nvPicPr>
          <p:cNvPr id="5122" name="Picture 2" descr="Les règlementations et la conformité en cybersécurité : guide essentiel  pour les entreprises​">
            <a:extLst>
              <a:ext uri="{FF2B5EF4-FFF2-40B4-BE49-F238E27FC236}">
                <a16:creationId xmlns:a16="http://schemas.microsoft.com/office/drawing/2014/main" id="{575E0E77-11F5-92A5-E134-4079B0FD24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2722" r="16530" b="-1"/>
          <a:stretch>
            <a:fillRect/>
          </a:stretch>
        </p:blipFill>
        <p:spPr bwMode="auto">
          <a:xfrm>
            <a:off x="1" y="10"/>
            <a:ext cx="6986016" cy="10286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12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643" y="3562420"/>
            <a:ext cx="6365383" cy="27432"/>
          </a:xfrm>
          <a:custGeom>
            <a:avLst/>
            <a:gdLst>
              <a:gd name="connsiteX0" fmla="*/ 0 w 6365383"/>
              <a:gd name="connsiteY0" fmla="*/ 0 h 27432"/>
              <a:gd name="connsiteX1" fmla="*/ 636538 w 6365383"/>
              <a:gd name="connsiteY1" fmla="*/ 0 h 27432"/>
              <a:gd name="connsiteX2" fmla="*/ 1336730 w 6365383"/>
              <a:gd name="connsiteY2" fmla="*/ 0 h 27432"/>
              <a:gd name="connsiteX3" fmla="*/ 1909615 w 6365383"/>
              <a:gd name="connsiteY3" fmla="*/ 0 h 27432"/>
              <a:gd name="connsiteX4" fmla="*/ 2418846 w 6365383"/>
              <a:gd name="connsiteY4" fmla="*/ 0 h 27432"/>
              <a:gd name="connsiteX5" fmla="*/ 2928076 w 6365383"/>
              <a:gd name="connsiteY5" fmla="*/ 0 h 27432"/>
              <a:gd name="connsiteX6" fmla="*/ 3373653 w 6365383"/>
              <a:gd name="connsiteY6" fmla="*/ 0 h 27432"/>
              <a:gd name="connsiteX7" fmla="*/ 4137499 w 6365383"/>
              <a:gd name="connsiteY7" fmla="*/ 0 h 27432"/>
              <a:gd name="connsiteX8" fmla="*/ 4901345 w 6365383"/>
              <a:gd name="connsiteY8" fmla="*/ 0 h 27432"/>
              <a:gd name="connsiteX9" fmla="*/ 5665191 w 6365383"/>
              <a:gd name="connsiteY9" fmla="*/ 0 h 27432"/>
              <a:gd name="connsiteX10" fmla="*/ 6365383 w 6365383"/>
              <a:gd name="connsiteY10" fmla="*/ 0 h 27432"/>
              <a:gd name="connsiteX11" fmla="*/ 6365383 w 6365383"/>
              <a:gd name="connsiteY11" fmla="*/ 27432 h 27432"/>
              <a:gd name="connsiteX12" fmla="*/ 5728845 w 6365383"/>
              <a:gd name="connsiteY12" fmla="*/ 27432 h 27432"/>
              <a:gd name="connsiteX13" fmla="*/ 5028653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3182692 w 6365383"/>
              <a:gd name="connsiteY17" fmla="*/ 27432 h 27432"/>
              <a:gd name="connsiteX18" fmla="*/ 2673461 w 6365383"/>
              <a:gd name="connsiteY18" fmla="*/ 27432 h 27432"/>
              <a:gd name="connsiteX19" fmla="*/ 2164230 w 6365383"/>
              <a:gd name="connsiteY19" fmla="*/ 27432 h 27432"/>
              <a:gd name="connsiteX20" fmla="*/ 1655000 w 6365383"/>
              <a:gd name="connsiteY20" fmla="*/ 27432 h 27432"/>
              <a:gd name="connsiteX21" fmla="*/ 1145769 w 6365383"/>
              <a:gd name="connsiteY21" fmla="*/ 27432 h 27432"/>
              <a:gd name="connsiteX22" fmla="*/ 0 w 6365383"/>
              <a:gd name="connsiteY22" fmla="*/ 27432 h 27432"/>
              <a:gd name="connsiteX23" fmla="*/ 0 w 6365383"/>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65383" h="27432" fill="none" extrusionOk="0">
                <a:moveTo>
                  <a:pt x="0" y="0"/>
                </a:moveTo>
                <a:cubicBezTo>
                  <a:pt x="164014" y="-28800"/>
                  <a:pt x="392589" y="16597"/>
                  <a:pt x="636538" y="0"/>
                </a:cubicBezTo>
                <a:cubicBezTo>
                  <a:pt x="880487" y="-16597"/>
                  <a:pt x="1095224" y="-7871"/>
                  <a:pt x="1336730" y="0"/>
                </a:cubicBezTo>
                <a:cubicBezTo>
                  <a:pt x="1578236" y="7871"/>
                  <a:pt x="1649337" y="-22384"/>
                  <a:pt x="1909615" y="0"/>
                </a:cubicBezTo>
                <a:cubicBezTo>
                  <a:pt x="2169893" y="22384"/>
                  <a:pt x="2279697" y="7436"/>
                  <a:pt x="2418846" y="0"/>
                </a:cubicBezTo>
                <a:cubicBezTo>
                  <a:pt x="2557995" y="-7436"/>
                  <a:pt x="2719158" y="24395"/>
                  <a:pt x="2928076" y="0"/>
                </a:cubicBezTo>
                <a:cubicBezTo>
                  <a:pt x="3136994" y="-24395"/>
                  <a:pt x="3236398" y="-16046"/>
                  <a:pt x="3373653" y="0"/>
                </a:cubicBezTo>
                <a:cubicBezTo>
                  <a:pt x="3510908" y="16046"/>
                  <a:pt x="3933654" y="-18835"/>
                  <a:pt x="4137499" y="0"/>
                </a:cubicBezTo>
                <a:cubicBezTo>
                  <a:pt x="4341344" y="18835"/>
                  <a:pt x="4634949" y="16518"/>
                  <a:pt x="4901345" y="0"/>
                </a:cubicBezTo>
                <a:cubicBezTo>
                  <a:pt x="5167741" y="-16518"/>
                  <a:pt x="5482502" y="-23233"/>
                  <a:pt x="5665191" y="0"/>
                </a:cubicBezTo>
                <a:cubicBezTo>
                  <a:pt x="5847880" y="23233"/>
                  <a:pt x="6038909" y="-19558"/>
                  <a:pt x="6365383" y="0"/>
                </a:cubicBezTo>
                <a:cubicBezTo>
                  <a:pt x="6366317" y="12270"/>
                  <a:pt x="6364320" y="20068"/>
                  <a:pt x="6365383" y="27432"/>
                </a:cubicBezTo>
                <a:cubicBezTo>
                  <a:pt x="6160909" y="45028"/>
                  <a:pt x="5918554" y="42323"/>
                  <a:pt x="5728845" y="27432"/>
                </a:cubicBezTo>
                <a:cubicBezTo>
                  <a:pt x="5539136" y="12541"/>
                  <a:pt x="5172149" y="23835"/>
                  <a:pt x="5028653" y="27432"/>
                </a:cubicBezTo>
                <a:cubicBezTo>
                  <a:pt x="4885157" y="31029"/>
                  <a:pt x="4768966" y="33290"/>
                  <a:pt x="4583076" y="27432"/>
                </a:cubicBezTo>
                <a:cubicBezTo>
                  <a:pt x="4397186" y="21574"/>
                  <a:pt x="4295537" y="38724"/>
                  <a:pt x="4137499" y="27432"/>
                </a:cubicBezTo>
                <a:cubicBezTo>
                  <a:pt x="3979461" y="16140"/>
                  <a:pt x="3895902" y="23317"/>
                  <a:pt x="3691922" y="27432"/>
                </a:cubicBezTo>
                <a:cubicBezTo>
                  <a:pt x="3487942" y="31547"/>
                  <a:pt x="3348597" y="42606"/>
                  <a:pt x="3182692" y="27432"/>
                </a:cubicBezTo>
                <a:cubicBezTo>
                  <a:pt x="3016787" y="12259"/>
                  <a:pt x="2922425" y="45987"/>
                  <a:pt x="2673461" y="27432"/>
                </a:cubicBezTo>
                <a:cubicBezTo>
                  <a:pt x="2424497" y="8877"/>
                  <a:pt x="2406338" y="46461"/>
                  <a:pt x="2164230" y="27432"/>
                </a:cubicBezTo>
                <a:cubicBezTo>
                  <a:pt x="1922122" y="8403"/>
                  <a:pt x="1843534" y="2368"/>
                  <a:pt x="1655000" y="27432"/>
                </a:cubicBezTo>
                <a:cubicBezTo>
                  <a:pt x="1466466" y="52497"/>
                  <a:pt x="1384300" y="39658"/>
                  <a:pt x="1145769" y="27432"/>
                </a:cubicBezTo>
                <a:cubicBezTo>
                  <a:pt x="907238" y="15206"/>
                  <a:pt x="344177" y="36391"/>
                  <a:pt x="0" y="27432"/>
                </a:cubicBezTo>
                <a:cubicBezTo>
                  <a:pt x="-1194" y="21937"/>
                  <a:pt x="1202" y="7917"/>
                  <a:pt x="0" y="0"/>
                </a:cubicBezTo>
                <a:close/>
              </a:path>
              <a:path w="6365383" h="27432" stroke="0" extrusionOk="0">
                <a:moveTo>
                  <a:pt x="0" y="0"/>
                </a:moveTo>
                <a:cubicBezTo>
                  <a:pt x="152654" y="12967"/>
                  <a:pt x="297359" y="-4977"/>
                  <a:pt x="509231" y="0"/>
                </a:cubicBezTo>
                <a:cubicBezTo>
                  <a:pt x="721103" y="4977"/>
                  <a:pt x="792740" y="-12744"/>
                  <a:pt x="954807" y="0"/>
                </a:cubicBezTo>
                <a:cubicBezTo>
                  <a:pt x="1116874" y="12744"/>
                  <a:pt x="1322429" y="24743"/>
                  <a:pt x="1464038" y="0"/>
                </a:cubicBezTo>
                <a:cubicBezTo>
                  <a:pt x="1605647" y="-24743"/>
                  <a:pt x="1947393" y="-20672"/>
                  <a:pt x="2100576" y="0"/>
                </a:cubicBezTo>
                <a:cubicBezTo>
                  <a:pt x="2253759" y="20672"/>
                  <a:pt x="2622231" y="-30966"/>
                  <a:pt x="2800769" y="0"/>
                </a:cubicBezTo>
                <a:cubicBezTo>
                  <a:pt x="2979307" y="30966"/>
                  <a:pt x="3356872" y="-13631"/>
                  <a:pt x="3564614" y="0"/>
                </a:cubicBezTo>
                <a:cubicBezTo>
                  <a:pt x="3772356" y="13631"/>
                  <a:pt x="4163183" y="-4973"/>
                  <a:pt x="4328460" y="0"/>
                </a:cubicBezTo>
                <a:cubicBezTo>
                  <a:pt x="4493737" y="4973"/>
                  <a:pt x="4672761" y="-9287"/>
                  <a:pt x="4901345" y="0"/>
                </a:cubicBezTo>
                <a:cubicBezTo>
                  <a:pt x="5129930" y="9287"/>
                  <a:pt x="5395146" y="9436"/>
                  <a:pt x="5601537" y="0"/>
                </a:cubicBezTo>
                <a:cubicBezTo>
                  <a:pt x="5807928" y="-9436"/>
                  <a:pt x="5983747" y="-13862"/>
                  <a:pt x="6365383" y="0"/>
                </a:cubicBezTo>
                <a:cubicBezTo>
                  <a:pt x="6365699" y="13405"/>
                  <a:pt x="6365869" y="14360"/>
                  <a:pt x="6365383" y="27432"/>
                </a:cubicBezTo>
                <a:cubicBezTo>
                  <a:pt x="6195306" y="29393"/>
                  <a:pt x="5872535" y="56613"/>
                  <a:pt x="5728845" y="27432"/>
                </a:cubicBezTo>
                <a:cubicBezTo>
                  <a:pt x="5585155" y="-1749"/>
                  <a:pt x="5272464" y="11679"/>
                  <a:pt x="5028653" y="27432"/>
                </a:cubicBezTo>
                <a:cubicBezTo>
                  <a:pt x="4784842" y="43185"/>
                  <a:pt x="4688244" y="28658"/>
                  <a:pt x="4455768" y="27432"/>
                </a:cubicBezTo>
                <a:cubicBezTo>
                  <a:pt x="4223293" y="26206"/>
                  <a:pt x="4032880" y="15477"/>
                  <a:pt x="3882884" y="27432"/>
                </a:cubicBezTo>
                <a:cubicBezTo>
                  <a:pt x="3732888" y="39387"/>
                  <a:pt x="3278726" y="-7170"/>
                  <a:pt x="3119038" y="27432"/>
                </a:cubicBezTo>
                <a:cubicBezTo>
                  <a:pt x="2959350" y="62034"/>
                  <a:pt x="2786856" y="40315"/>
                  <a:pt x="2609807" y="27432"/>
                </a:cubicBezTo>
                <a:cubicBezTo>
                  <a:pt x="2432758" y="14549"/>
                  <a:pt x="2064373" y="16547"/>
                  <a:pt x="1909615" y="27432"/>
                </a:cubicBezTo>
                <a:cubicBezTo>
                  <a:pt x="1754857" y="38317"/>
                  <a:pt x="1663685" y="27374"/>
                  <a:pt x="1464038" y="27432"/>
                </a:cubicBezTo>
                <a:cubicBezTo>
                  <a:pt x="1264391" y="27490"/>
                  <a:pt x="1071013" y="1487"/>
                  <a:pt x="827500" y="27432"/>
                </a:cubicBezTo>
                <a:cubicBezTo>
                  <a:pt x="583987" y="53377"/>
                  <a:pt x="349818" y="3910"/>
                  <a:pt x="0" y="27432"/>
                </a:cubicBezTo>
                <a:cubicBezTo>
                  <a:pt x="-116" y="21844"/>
                  <a:pt x="591" y="653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3EBD4D57-7D02-B8D2-340F-8F38993560E5}"/>
              </a:ext>
            </a:extLst>
          </p:cNvPr>
          <p:cNvSpPr txBox="1"/>
          <p:nvPr/>
        </p:nvSpPr>
        <p:spPr>
          <a:xfrm>
            <a:off x="7946643" y="4059936"/>
            <a:ext cx="9376665" cy="5225796"/>
          </a:xfrm>
          <a:prstGeom prst="rect">
            <a:avLst/>
          </a:prstGeom>
        </p:spPr>
        <p:txBody>
          <a:bodyPr vert="horz" lIns="91440" tIns="45720" rIns="91440" bIns="45720" rtlCol="0">
            <a:normAutofit/>
          </a:bodyPr>
          <a:lstStyle/>
          <a:p>
            <a:pPr marL="457200" lvl="0" indent="-457200">
              <a:lnSpc>
                <a:spcPct val="150000"/>
              </a:lnSpc>
              <a:spcAft>
                <a:spcPts val="600"/>
              </a:spcAft>
              <a:buFont typeface="Arial" panose="020B0604020202020204" pitchFamily="34" charset="0"/>
              <a:buChar char="•"/>
            </a:pPr>
            <a:r>
              <a:rPr lang="en-US" sz="2800" dirty="0">
                <a:effectLst/>
                <a:latin typeface="Montserrat" panose="00000500000000000000" pitchFamily="2" charset="0"/>
              </a:rPr>
              <a:t>HaveIBeenPwned.com</a:t>
            </a:r>
          </a:p>
          <a:p>
            <a:pPr marL="457200" lvl="0" indent="-457200">
              <a:lnSpc>
                <a:spcPct val="150000"/>
              </a:lnSpc>
              <a:spcAft>
                <a:spcPts val="600"/>
              </a:spcAft>
              <a:buFont typeface="Arial" panose="020B0604020202020204" pitchFamily="34" charset="0"/>
              <a:buChar char="•"/>
            </a:pPr>
            <a:r>
              <a:rPr lang="en-US" sz="2800" dirty="0">
                <a:effectLst/>
                <a:latin typeface="Montserrat" panose="00000500000000000000" pitchFamily="2" charset="0"/>
              </a:rPr>
              <a:t>Gestionnaires de mots de passe : </a:t>
            </a:r>
            <a:r>
              <a:rPr lang="en-US" sz="2800" dirty="0" err="1">
                <a:effectLst/>
                <a:latin typeface="Montserrat" panose="00000500000000000000" pitchFamily="2" charset="0"/>
              </a:rPr>
              <a:t>Bitwarden</a:t>
            </a:r>
            <a:r>
              <a:rPr lang="en-US" sz="2800" dirty="0">
                <a:effectLst/>
                <a:latin typeface="Montserrat" panose="00000500000000000000" pitchFamily="2" charset="0"/>
              </a:rPr>
              <a:t>, KeePass, 1Password</a:t>
            </a:r>
          </a:p>
          <a:p>
            <a:pPr marL="457200" lvl="0" indent="-457200">
              <a:lnSpc>
                <a:spcPct val="150000"/>
              </a:lnSpc>
              <a:spcAft>
                <a:spcPts val="600"/>
              </a:spcAft>
              <a:buFont typeface="Arial" panose="020B0604020202020204" pitchFamily="34" charset="0"/>
              <a:buChar char="•"/>
            </a:pPr>
            <a:r>
              <a:rPr lang="en-US" sz="2800" dirty="0">
                <a:effectLst/>
                <a:latin typeface="Montserrat" panose="00000500000000000000" pitchFamily="2" charset="0"/>
              </a:rPr>
              <a:t>VPN : </a:t>
            </a:r>
            <a:r>
              <a:rPr lang="en-US" sz="2800" dirty="0" err="1">
                <a:effectLst/>
                <a:latin typeface="Montserrat" panose="00000500000000000000" pitchFamily="2" charset="0"/>
              </a:rPr>
              <a:t>ProtonVPN</a:t>
            </a:r>
            <a:r>
              <a:rPr lang="en-US" sz="2800" dirty="0">
                <a:effectLst/>
                <a:latin typeface="Montserrat" panose="00000500000000000000" pitchFamily="2" charset="0"/>
              </a:rPr>
              <a:t>, </a:t>
            </a:r>
            <a:r>
              <a:rPr lang="en-US" sz="2800" dirty="0" err="1">
                <a:effectLst/>
                <a:latin typeface="Montserrat" panose="00000500000000000000" pitchFamily="2" charset="0"/>
              </a:rPr>
              <a:t>NordVPN</a:t>
            </a:r>
            <a:endParaRPr lang="en-US" sz="2800" dirty="0">
              <a:effectLst/>
              <a:latin typeface="Montserrat" panose="00000500000000000000" pitchFamily="2" charset="0"/>
            </a:endParaRPr>
          </a:p>
          <a:p>
            <a:pPr marL="457200" lvl="0" indent="-457200">
              <a:lnSpc>
                <a:spcPct val="150000"/>
              </a:lnSpc>
              <a:spcAft>
                <a:spcPts val="600"/>
              </a:spcAft>
              <a:buFont typeface="Arial" panose="020B0604020202020204" pitchFamily="34" charset="0"/>
              <a:buChar char="•"/>
            </a:pPr>
            <a:r>
              <a:rPr lang="en-US" sz="2800" dirty="0" err="1">
                <a:effectLst/>
                <a:latin typeface="Montserrat" panose="00000500000000000000" pitchFamily="2" charset="0"/>
              </a:rPr>
              <a:t>Plateformes</a:t>
            </a:r>
            <a:r>
              <a:rPr lang="en-US" sz="2800" dirty="0">
                <a:effectLst/>
                <a:latin typeface="Montserrat" panose="00000500000000000000" pitchFamily="2" charset="0"/>
              </a:rPr>
              <a:t> de </a:t>
            </a:r>
            <a:r>
              <a:rPr lang="en-US" sz="2800" dirty="0" err="1">
                <a:effectLst/>
                <a:latin typeface="Montserrat" panose="00000500000000000000" pitchFamily="2" charset="0"/>
              </a:rPr>
              <a:t>sensibilisation</a:t>
            </a:r>
            <a:r>
              <a:rPr lang="en-US" sz="2800" dirty="0">
                <a:effectLst/>
                <a:latin typeface="Montserrat" panose="00000500000000000000" pitchFamily="2" charset="0"/>
              </a:rPr>
              <a:t> : cybermalveillance.gouv.fr</a:t>
            </a:r>
          </a:p>
        </p:txBody>
      </p:sp>
      <p:pic>
        <p:nvPicPr>
          <p:cNvPr id="14" name="Audio 13">
            <a:hlinkClick r:id="" action="ppaction://media"/>
            <a:extLst>
              <a:ext uri="{FF2B5EF4-FFF2-40B4-BE49-F238E27FC236}">
                <a16:creationId xmlns:a16="http://schemas.microsoft.com/office/drawing/2014/main" id="{CB31E037-257C-9ED5-D7D3-4C9317099CE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6613" t="-266613" r="-266613" b="-266613"/>
          <a:stretch>
            <a:fillRect/>
          </a:stretch>
        </p:blipFill>
        <p:spPr>
          <a:xfrm>
            <a:off x="15078456" y="7077456"/>
            <a:ext cx="3086100" cy="3086100"/>
          </a:xfrm>
          <a:prstGeom prst="ellipse">
            <a:avLst/>
          </a:prstGeom>
        </p:spPr>
      </p:pic>
    </p:spTree>
    <p:extLst>
      <p:ext uri="{BB962C8B-B14F-4D97-AF65-F5344CB8AC3E}">
        <p14:creationId xmlns:p14="http://schemas.microsoft.com/office/powerpoint/2010/main" val="775145189"/>
      </p:ext>
    </p:extLst>
  </p:cSld>
  <p:clrMapOvr>
    <a:masterClrMapping/>
  </p:clrMapOvr>
  <mc:AlternateContent xmlns:mc="http://schemas.openxmlformats.org/markup-compatibility/2006" xmlns:p14="http://schemas.microsoft.com/office/powerpoint/2010/main">
    <mc:Choice Requires="p14">
      <p:transition spd="slow" p14:dur="2000" advTm="2653"/>
    </mc:Choice>
    <mc:Fallback xmlns="">
      <p:transition spd="slow" advTm="2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7CCAD-2E0D-042E-1092-6D0E649EF9BC}"/>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8F98458E-0B61-6E15-7F65-1A6C5DF8A431}"/>
              </a:ext>
            </a:extLst>
          </p:cNvPr>
          <p:cNvSpPr txBox="1"/>
          <p:nvPr/>
        </p:nvSpPr>
        <p:spPr>
          <a:xfrm>
            <a:off x="7498148" y="6621812"/>
            <a:ext cx="1225289" cy="2237915"/>
          </a:xfrm>
          <a:prstGeom prst="rect">
            <a:avLst/>
          </a:prstGeom>
        </p:spPr>
        <p:txBody>
          <a:bodyPr lIns="50800" tIns="50800" rIns="50800" bIns="50800" rtlCol="0" anchor="ctr"/>
          <a:lstStyle/>
          <a:p>
            <a:pPr algn="ctr">
              <a:lnSpc>
                <a:spcPts val="5495"/>
              </a:lnSpc>
            </a:pPr>
            <a:endParaRPr/>
          </a:p>
        </p:txBody>
      </p:sp>
      <p:sp>
        <p:nvSpPr>
          <p:cNvPr id="16" name="Freeform 16">
            <a:extLst>
              <a:ext uri="{FF2B5EF4-FFF2-40B4-BE49-F238E27FC236}">
                <a16:creationId xmlns:a16="http://schemas.microsoft.com/office/drawing/2014/main" id="{1711918C-0BF0-9812-D1CF-26B0FD832CDB}"/>
              </a:ext>
            </a:extLst>
          </p:cNvPr>
          <p:cNvSpPr/>
          <p:nvPr/>
        </p:nvSpPr>
        <p:spPr>
          <a:xfrm>
            <a:off x="-3279035" y="6331582"/>
            <a:ext cx="8135728" cy="6434622"/>
          </a:xfrm>
          <a:custGeom>
            <a:avLst/>
            <a:gdLst/>
            <a:ahLst/>
            <a:cxnLst/>
            <a:rect l="l" t="t" r="r" b="b"/>
            <a:pathLst>
              <a:path w="8135728" h="6434622">
                <a:moveTo>
                  <a:pt x="0" y="0"/>
                </a:moveTo>
                <a:lnTo>
                  <a:pt x="8135729" y="0"/>
                </a:lnTo>
                <a:lnTo>
                  <a:pt x="8135729" y="6434622"/>
                </a:lnTo>
                <a:lnTo>
                  <a:pt x="0" y="6434622"/>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pic>
        <p:nvPicPr>
          <p:cNvPr id="1026" name="Picture 2" descr="Généralités sur la cybersécurité des données numériques">
            <a:extLst>
              <a:ext uri="{FF2B5EF4-FFF2-40B4-BE49-F238E27FC236}">
                <a16:creationId xmlns:a16="http://schemas.microsoft.com/office/drawing/2014/main" id="{1267A7E4-AD75-CBDD-9705-FF04C48CF6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914" y="1370852"/>
            <a:ext cx="4525886" cy="6744447"/>
          </a:xfrm>
          <a:prstGeom prst="rect">
            <a:avLst/>
          </a:prstGeom>
          <a:noFill/>
          <a:extLst>
            <a:ext uri="{909E8E84-426E-40DD-AFC4-6F175D3DCCD1}">
              <a14:hiddenFill xmlns:a14="http://schemas.microsoft.com/office/drawing/2010/main">
                <a:solidFill>
                  <a:srgbClr val="FFFFFF"/>
                </a:solidFill>
              </a14:hiddenFill>
            </a:ext>
          </a:extLst>
        </p:spPr>
      </p:pic>
      <p:sp>
        <p:nvSpPr>
          <p:cNvPr id="36" name="Freeform 3">
            <a:extLst>
              <a:ext uri="{FF2B5EF4-FFF2-40B4-BE49-F238E27FC236}">
                <a16:creationId xmlns:a16="http://schemas.microsoft.com/office/drawing/2014/main" id="{6BCC2A41-AD83-1558-0B8A-389B29F73945}"/>
              </a:ext>
            </a:extLst>
          </p:cNvPr>
          <p:cNvSpPr/>
          <p:nvPr/>
        </p:nvSpPr>
        <p:spPr>
          <a:xfrm>
            <a:off x="6461968" y="1155062"/>
            <a:ext cx="9982200" cy="685800"/>
          </a:xfrm>
          <a:custGeom>
            <a:avLst/>
            <a:gdLst/>
            <a:ahLst/>
            <a:cxnLst/>
            <a:rect l="l" t="t" r="r" b="b"/>
            <a:pathLst>
              <a:path w="1092579" h="148965">
                <a:moveTo>
                  <a:pt x="13064" y="0"/>
                </a:moveTo>
                <a:lnTo>
                  <a:pt x="1079515" y="0"/>
                </a:lnTo>
                <a:cubicBezTo>
                  <a:pt x="1086730" y="0"/>
                  <a:pt x="1092579" y="5849"/>
                  <a:pt x="1092579" y="13064"/>
                </a:cubicBezTo>
                <a:lnTo>
                  <a:pt x="1092579" y="135901"/>
                </a:lnTo>
                <a:cubicBezTo>
                  <a:pt x="1092579" y="139366"/>
                  <a:pt x="1091202" y="142689"/>
                  <a:pt x="1088752" y="145138"/>
                </a:cubicBezTo>
                <a:cubicBezTo>
                  <a:pt x="1086302" y="147588"/>
                  <a:pt x="1082980" y="148965"/>
                  <a:pt x="1079515" y="148965"/>
                </a:cubicBezTo>
                <a:lnTo>
                  <a:pt x="13064" y="148965"/>
                </a:lnTo>
                <a:cubicBezTo>
                  <a:pt x="9599" y="148965"/>
                  <a:pt x="6276" y="147588"/>
                  <a:pt x="3826" y="145138"/>
                </a:cubicBezTo>
                <a:cubicBezTo>
                  <a:pt x="1376" y="142689"/>
                  <a:pt x="0" y="139366"/>
                  <a:pt x="0" y="135901"/>
                </a:cubicBezTo>
                <a:lnTo>
                  <a:pt x="0" y="13064"/>
                </a:lnTo>
                <a:cubicBezTo>
                  <a:pt x="0" y="9599"/>
                  <a:pt x="1376" y="6276"/>
                  <a:pt x="3826" y="3826"/>
                </a:cubicBezTo>
                <a:cubicBezTo>
                  <a:pt x="6276" y="1376"/>
                  <a:pt x="9599" y="0"/>
                  <a:pt x="13064" y="0"/>
                </a:cubicBezTo>
                <a:close/>
              </a:path>
            </a:pathLst>
          </a:custGeom>
          <a:noFill/>
        </p:spPr>
        <p:txBody>
          <a:bodyPr/>
          <a:lstStyle/>
          <a:p>
            <a:r>
              <a:rPr lang="fr-FR" sz="3600" dirty="0">
                <a:latin typeface="Montserrat" panose="00000500000000000000" pitchFamily="2" charset="0"/>
              </a:rPr>
              <a:t> Recommandations pour les entreprises</a:t>
            </a:r>
          </a:p>
        </p:txBody>
      </p:sp>
      <p:graphicFrame>
        <p:nvGraphicFramePr>
          <p:cNvPr id="1028" name="Espace réservé du contenu 3">
            <a:extLst>
              <a:ext uri="{FF2B5EF4-FFF2-40B4-BE49-F238E27FC236}">
                <a16:creationId xmlns:a16="http://schemas.microsoft.com/office/drawing/2014/main" id="{FA0BF978-0380-6F16-A91B-7C82ABC4CD58}"/>
              </a:ext>
            </a:extLst>
          </p:cNvPr>
          <p:cNvGraphicFramePr>
            <a:graphicFrameLocks noGrp="1"/>
          </p:cNvGraphicFramePr>
          <p:nvPr>
            <p:ph sz="half" idx="2"/>
            <p:extLst>
              <p:ext uri="{D42A27DB-BD31-4B8C-83A1-F6EECF244321}">
                <p14:modId xmlns:p14="http://schemas.microsoft.com/office/powerpoint/2010/main" val="110801146"/>
              </p:ext>
            </p:extLst>
          </p:nvPr>
        </p:nvGraphicFramePr>
        <p:xfrm>
          <a:off x="6096000" y="1497962"/>
          <a:ext cx="10348168" cy="68579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785564"/>
      </p:ext>
    </p:extLst>
  </p:cSld>
  <p:clrMapOvr>
    <a:masterClrMapping/>
  </p:clrMapOvr>
  <mc:AlternateContent xmlns:mc="http://schemas.openxmlformats.org/markup-compatibility/2006" xmlns:p14="http://schemas.microsoft.com/office/powerpoint/2010/main">
    <mc:Choice Requires="p14">
      <p:transition spd="slow" p14:dur="2000" advTm="3278"/>
    </mc:Choice>
    <mc:Fallback xmlns="">
      <p:transition spd="slow" advTm="327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09B7-877B-2394-5E87-352903549D9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0A0A062-B71F-03BE-5503-DC4646C0DBE3}"/>
              </a:ext>
            </a:extLst>
          </p:cNvPr>
          <p:cNvSpPr txBox="1"/>
          <p:nvPr/>
        </p:nvSpPr>
        <p:spPr>
          <a:xfrm>
            <a:off x="6324600" y="488762"/>
            <a:ext cx="10363200" cy="1123962"/>
          </a:xfrm>
          <a:prstGeom prst="rect">
            <a:avLst/>
          </a:prstGeom>
        </p:spPr>
        <p:txBody>
          <a:bodyPr wrap="square" lIns="0" tIns="0" rIns="0" bIns="0" rtlCol="0" anchor="t">
            <a:spAutoFit/>
          </a:bodyPr>
          <a:lstStyle/>
          <a:p>
            <a:pPr algn="l">
              <a:lnSpc>
                <a:spcPts val="4510"/>
              </a:lnSpc>
            </a:pPr>
            <a:r>
              <a:rPr lang="fr-FR" sz="3600" b="1" dirty="0">
                <a:solidFill>
                  <a:srgbClr val="031D49"/>
                </a:solidFill>
                <a:latin typeface="Montserrat Bold"/>
                <a:ea typeface="Montserrat Bold"/>
                <a:cs typeface="Montserrat Bold"/>
                <a:sym typeface="Montserrat Bold"/>
              </a:rPr>
              <a:t>Recommandations supplémentaires issues des meilleures pratiques</a:t>
            </a:r>
            <a:endParaRPr lang="en-US" sz="3600" b="1" dirty="0">
              <a:solidFill>
                <a:srgbClr val="031D49"/>
              </a:solidFill>
              <a:latin typeface="Montserrat Bold"/>
              <a:ea typeface="Montserrat Bold"/>
              <a:cs typeface="Montserrat Bold"/>
              <a:sym typeface="Montserrat Bold"/>
            </a:endParaRPr>
          </a:p>
        </p:txBody>
      </p:sp>
      <p:sp>
        <p:nvSpPr>
          <p:cNvPr id="4" name="Freeform 4">
            <a:extLst>
              <a:ext uri="{FF2B5EF4-FFF2-40B4-BE49-F238E27FC236}">
                <a16:creationId xmlns:a16="http://schemas.microsoft.com/office/drawing/2014/main" id="{D06367AC-2DE0-308C-C165-32BB82DDEA46}"/>
              </a:ext>
            </a:extLst>
          </p:cNvPr>
          <p:cNvSpPr/>
          <p:nvPr/>
        </p:nvSpPr>
        <p:spPr>
          <a:xfrm>
            <a:off x="13191436" y="-2704304"/>
            <a:ext cx="8135728" cy="6434622"/>
          </a:xfrm>
          <a:custGeom>
            <a:avLst/>
            <a:gdLst/>
            <a:ahLst/>
            <a:cxnLst/>
            <a:rect l="l" t="t" r="r" b="b"/>
            <a:pathLst>
              <a:path w="8135728" h="6434622">
                <a:moveTo>
                  <a:pt x="0" y="0"/>
                </a:moveTo>
                <a:lnTo>
                  <a:pt x="8135728" y="0"/>
                </a:lnTo>
                <a:lnTo>
                  <a:pt x="8135728" y="6434621"/>
                </a:lnTo>
                <a:lnTo>
                  <a:pt x="0" y="6434621"/>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5" name="Freeform 5">
            <a:extLst>
              <a:ext uri="{FF2B5EF4-FFF2-40B4-BE49-F238E27FC236}">
                <a16:creationId xmlns:a16="http://schemas.microsoft.com/office/drawing/2014/main" id="{EBA7997F-7876-B969-5208-B297FFE3927E}"/>
              </a:ext>
            </a:extLst>
          </p:cNvPr>
          <p:cNvSpPr/>
          <p:nvPr/>
        </p:nvSpPr>
        <p:spPr>
          <a:xfrm>
            <a:off x="-3124200" y="6362700"/>
            <a:ext cx="8135728" cy="6434622"/>
          </a:xfrm>
          <a:custGeom>
            <a:avLst/>
            <a:gdLst/>
            <a:ahLst/>
            <a:cxnLst/>
            <a:rect l="l" t="t" r="r" b="b"/>
            <a:pathLst>
              <a:path w="8135728" h="6434622">
                <a:moveTo>
                  <a:pt x="0" y="0"/>
                </a:moveTo>
                <a:lnTo>
                  <a:pt x="8135729" y="0"/>
                </a:lnTo>
                <a:lnTo>
                  <a:pt x="8135729" y="6434622"/>
                </a:lnTo>
                <a:lnTo>
                  <a:pt x="0" y="6434622"/>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pic>
        <p:nvPicPr>
          <p:cNvPr id="4098" name="Picture 2" descr="Cybersécurité : Les bonnes pratiques à adopter - Happy-Beez">
            <a:extLst>
              <a:ext uri="{FF2B5EF4-FFF2-40B4-BE49-F238E27FC236}">
                <a16:creationId xmlns:a16="http://schemas.microsoft.com/office/drawing/2014/main" id="{AC94DB00-0662-6170-9932-B441C7EFB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9317"/>
            <a:ext cx="5791200" cy="67883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00" name="ZoneTexte 10">
            <a:extLst>
              <a:ext uri="{FF2B5EF4-FFF2-40B4-BE49-F238E27FC236}">
                <a16:creationId xmlns:a16="http://schemas.microsoft.com/office/drawing/2014/main" id="{C9526A44-C0EC-FE72-0D2C-A9CA24601349}"/>
              </a:ext>
            </a:extLst>
          </p:cNvPr>
          <p:cNvGraphicFramePr/>
          <p:nvPr>
            <p:extLst>
              <p:ext uri="{D42A27DB-BD31-4B8C-83A1-F6EECF244321}">
                <p14:modId xmlns:p14="http://schemas.microsoft.com/office/powerpoint/2010/main" val="3794032648"/>
              </p:ext>
            </p:extLst>
          </p:nvPr>
        </p:nvGraphicFramePr>
        <p:xfrm>
          <a:off x="5791200" y="2289317"/>
          <a:ext cx="10744200" cy="66778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07293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51E4C8-01D8-ACCD-5574-35F6F094CA7B}"/>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a:extLst>
              <a:ext uri="{FF2B5EF4-FFF2-40B4-BE49-F238E27FC236}">
                <a16:creationId xmlns:a16="http://schemas.microsoft.com/office/drawing/2014/main" id="{633DBECC-2FC6-085F-19E2-84DE848B3118}"/>
              </a:ext>
            </a:extLst>
          </p:cNvPr>
          <p:cNvSpPr txBox="1"/>
          <p:nvPr/>
        </p:nvSpPr>
        <p:spPr>
          <a:xfrm>
            <a:off x="960120" y="488053"/>
            <a:ext cx="6552903" cy="293526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900" b="1">
                <a:latin typeface="+mj-lt"/>
                <a:ea typeface="+mj-ea"/>
                <a:cs typeface="+mj-cs"/>
                <a:sym typeface="Montserrat Bold"/>
              </a:rPr>
              <a:t>Exemples concrets et statistiques</a:t>
            </a:r>
          </a:p>
        </p:txBody>
      </p:sp>
      <p:sp>
        <p:nvSpPr>
          <p:cNvPr id="30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ZoneTexte 25">
            <a:extLst>
              <a:ext uri="{FF2B5EF4-FFF2-40B4-BE49-F238E27FC236}">
                <a16:creationId xmlns:a16="http://schemas.microsoft.com/office/drawing/2014/main" id="{E6A51B02-2791-1E23-0A51-51D39CE03E3A}"/>
              </a:ext>
            </a:extLst>
          </p:cNvPr>
          <p:cNvSpPr txBox="1"/>
          <p:nvPr/>
        </p:nvSpPr>
        <p:spPr>
          <a:xfrm>
            <a:off x="960120" y="4309348"/>
            <a:ext cx="6365383" cy="4981002"/>
          </a:xfrm>
          <a:prstGeom prst="rect">
            <a:avLst/>
          </a:prstGeom>
        </p:spPr>
        <p:txBody>
          <a:bodyPr vert="horz" lIns="91440" tIns="45720" rIns="91440" bIns="45720" rtlCol="0">
            <a:normAutofit fontScale="62500" lnSpcReduction="20000"/>
          </a:bodyPr>
          <a:lstStyle/>
          <a:p>
            <a:pPr lvl="0" indent="-228600">
              <a:lnSpc>
                <a:spcPct val="90000"/>
              </a:lnSpc>
              <a:spcAft>
                <a:spcPts val="900"/>
              </a:spcAft>
              <a:buSzPts val="1000"/>
              <a:buFont typeface="Arial" panose="020B0604020202020204" pitchFamily="34" charset="0"/>
              <a:buChar char="•"/>
              <a:tabLst>
                <a:tab pos="457200" algn="l"/>
              </a:tabLst>
            </a:pPr>
            <a:r>
              <a:rPr lang="en-US" sz="2800" b="1" dirty="0">
                <a:latin typeface="Montserrat" panose="00000500000000000000" pitchFamily="2" charset="0"/>
              </a:rPr>
              <a:t>60 % des petites </a:t>
            </a:r>
            <a:r>
              <a:rPr lang="en-US" sz="2800" b="1" dirty="0" err="1">
                <a:latin typeface="Montserrat" panose="00000500000000000000" pitchFamily="2" charset="0"/>
              </a:rPr>
              <a:t>entreprises</a:t>
            </a:r>
            <a:r>
              <a:rPr lang="en-US" sz="2800" b="1" dirty="0">
                <a:latin typeface="Montserrat" panose="00000500000000000000" pitchFamily="2" charset="0"/>
              </a:rPr>
              <a:t> ferment dans les 6 </a:t>
            </a:r>
            <a:r>
              <a:rPr lang="en-US" sz="2800" b="1" dirty="0" err="1">
                <a:latin typeface="Montserrat" panose="00000500000000000000" pitchFamily="2" charset="0"/>
              </a:rPr>
              <a:t>mois</a:t>
            </a:r>
            <a:r>
              <a:rPr lang="en-US" sz="2800" b="1" dirty="0">
                <a:latin typeface="Montserrat" panose="00000500000000000000" pitchFamily="2" charset="0"/>
              </a:rPr>
              <a:t> après une </a:t>
            </a:r>
            <a:r>
              <a:rPr lang="en-US" sz="2800" b="1" dirty="0" err="1">
                <a:latin typeface="Montserrat" panose="00000500000000000000" pitchFamily="2" charset="0"/>
              </a:rPr>
              <a:t>cyberattaque</a:t>
            </a:r>
            <a:endParaRPr lang="en-US" sz="2800" b="1" dirty="0">
              <a:latin typeface="Montserrat" panose="00000500000000000000" pitchFamily="2" charset="0"/>
            </a:endParaRPr>
          </a:p>
          <a:p>
            <a:pPr lvl="0">
              <a:lnSpc>
                <a:spcPct val="90000"/>
              </a:lnSpc>
              <a:spcAft>
                <a:spcPts val="900"/>
              </a:spcAft>
              <a:buSzPts val="1000"/>
              <a:tabLst>
                <a:tab pos="457200" algn="l"/>
              </a:tabLst>
            </a:pPr>
            <a:r>
              <a:rPr lang="fr-FR" sz="2800" dirty="0">
                <a:latin typeface="Montserrat" panose="00000500000000000000" pitchFamily="2" charset="0"/>
              </a:rPr>
              <a:t>Source : Études récentes sur la résilience des PME face aux cyberattaques, notamment des rapports de Maria </a:t>
            </a:r>
            <a:r>
              <a:rPr lang="fr-FR" sz="2800" dirty="0" err="1">
                <a:latin typeface="Montserrat" panose="00000500000000000000" pitchFamily="2" charset="0"/>
              </a:rPr>
              <a:t>Zoghbi</a:t>
            </a:r>
            <a:r>
              <a:rPr lang="fr-FR" sz="2800" dirty="0">
                <a:latin typeface="Montserrat" panose="00000500000000000000" pitchFamily="2" charset="0"/>
              </a:rPr>
              <a:t> (2024) et packetlabs.net</a:t>
            </a:r>
            <a:endParaRPr lang="en-US" sz="2800" b="1" dirty="0">
              <a:latin typeface="Montserrat" panose="00000500000000000000" pitchFamily="2" charset="0"/>
            </a:endParaRPr>
          </a:p>
          <a:p>
            <a:pPr lvl="0" indent="-228600">
              <a:lnSpc>
                <a:spcPct val="90000"/>
              </a:lnSpc>
              <a:spcAft>
                <a:spcPts val="900"/>
              </a:spcAft>
              <a:buSzPts val="1000"/>
              <a:buFont typeface="Arial" panose="020B0604020202020204" pitchFamily="34" charset="0"/>
              <a:buChar char="•"/>
              <a:tabLst>
                <a:tab pos="457200" algn="l"/>
              </a:tabLst>
            </a:pPr>
            <a:endParaRPr lang="en-US" sz="2800" b="1" dirty="0">
              <a:latin typeface="Montserrat" panose="00000500000000000000" pitchFamily="2" charset="0"/>
            </a:endParaRPr>
          </a:p>
          <a:p>
            <a:pPr lvl="0" indent="-228600">
              <a:lnSpc>
                <a:spcPct val="90000"/>
              </a:lnSpc>
              <a:spcAft>
                <a:spcPts val="900"/>
              </a:spcAft>
              <a:buSzPts val="1000"/>
              <a:buFont typeface="Arial" panose="020B0604020202020204" pitchFamily="34" charset="0"/>
              <a:buChar char="•"/>
              <a:tabLst>
                <a:tab pos="457200" algn="l"/>
              </a:tabLst>
            </a:pPr>
            <a:r>
              <a:rPr lang="en-US" sz="2800" b="1" dirty="0">
                <a:latin typeface="Montserrat" panose="00000500000000000000" pitchFamily="2" charset="0"/>
              </a:rPr>
              <a:t>80 % des violations de données </a:t>
            </a:r>
            <a:r>
              <a:rPr lang="en-US" sz="2800" b="1" dirty="0" err="1">
                <a:latin typeface="Montserrat" panose="00000500000000000000" pitchFamily="2" charset="0"/>
              </a:rPr>
              <a:t>sont</a:t>
            </a:r>
            <a:r>
              <a:rPr lang="en-US" sz="2800" b="1" dirty="0">
                <a:latin typeface="Montserrat" panose="00000500000000000000" pitchFamily="2" charset="0"/>
              </a:rPr>
              <a:t> dues à des mots de passe </a:t>
            </a:r>
            <a:r>
              <a:rPr lang="en-US" sz="2800" b="1" dirty="0" err="1">
                <a:latin typeface="Montserrat" panose="00000500000000000000" pitchFamily="2" charset="0"/>
              </a:rPr>
              <a:t>faibles</a:t>
            </a:r>
            <a:r>
              <a:rPr lang="en-US" sz="2800" b="1" dirty="0">
                <a:latin typeface="Montserrat" panose="00000500000000000000" pitchFamily="2" charset="0"/>
              </a:rPr>
              <a:t> </a:t>
            </a:r>
            <a:r>
              <a:rPr lang="en-US" sz="2800" b="1" dirty="0" err="1">
                <a:latin typeface="Montserrat" panose="00000500000000000000" pitchFamily="2" charset="0"/>
              </a:rPr>
              <a:t>ou</a:t>
            </a:r>
            <a:r>
              <a:rPr lang="en-US" sz="2800" b="1" dirty="0">
                <a:latin typeface="Montserrat" panose="00000500000000000000" pitchFamily="2" charset="0"/>
              </a:rPr>
              <a:t> </a:t>
            </a:r>
            <a:r>
              <a:rPr lang="en-US" sz="2800" b="1" dirty="0" err="1">
                <a:latin typeface="Montserrat" panose="00000500000000000000" pitchFamily="2" charset="0"/>
              </a:rPr>
              <a:t>réutilisés</a:t>
            </a:r>
            <a:endParaRPr lang="en-US" sz="2800" b="1" dirty="0">
              <a:latin typeface="Montserrat" panose="00000500000000000000" pitchFamily="2" charset="0"/>
            </a:endParaRPr>
          </a:p>
          <a:p>
            <a:pPr lvl="0">
              <a:lnSpc>
                <a:spcPct val="90000"/>
              </a:lnSpc>
              <a:spcAft>
                <a:spcPts val="900"/>
              </a:spcAft>
              <a:buSzPts val="1000"/>
              <a:tabLst>
                <a:tab pos="457200" algn="l"/>
              </a:tabLst>
            </a:pPr>
            <a:r>
              <a:rPr lang="fr-FR" sz="2800" dirty="0">
                <a:latin typeface="Montserrat" panose="00000500000000000000" pitchFamily="2" charset="0"/>
              </a:rPr>
              <a:t>Source : </a:t>
            </a:r>
            <a:r>
              <a:rPr lang="fr-FR" sz="2800" dirty="0" err="1">
                <a:latin typeface="Montserrat" panose="00000500000000000000" pitchFamily="2" charset="0"/>
              </a:rPr>
              <a:t>Breached</a:t>
            </a:r>
            <a:r>
              <a:rPr lang="fr-FR" sz="2800" dirty="0">
                <a:latin typeface="Montserrat" panose="00000500000000000000" pitchFamily="2" charset="0"/>
              </a:rPr>
              <a:t> </a:t>
            </a:r>
            <a:r>
              <a:rPr lang="fr-FR" sz="2800" dirty="0" err="1">
                <a:latin typeface="Montserrat" panose="00000500000000000000" pitchFamily="2" charset="0"/>
              </a:rPr>
              <a:t>Password</a:t>
            </a:r>
            <a:r>
              <a:rPr lang="fr-FR" sz="2800" dirty="0">
                <a:latin typeface="Montserrat" panose="00000500000000000000" pitchFamily="2" charset="0"/>
              </a:rPr>
              <a:t> Report 2024 (</a:t>
            </a:r>
            <a:r>
              <a:rPr lang="fr-FR" sz="2800" dirty="0" err="1">
                <a:latin typeface="Montserrat" panose="00000500000000000000" pitchFamily="2" charset="0"/>
              </a:rPr>
              <a:t>KrakenLab</a:t>
            </a:r>
            <a:r>
              <a:rPr lang="fr-FR" sz="2800" dirty="0">
                <a:latin typeface="Montserrat" panose="00000500000000000000" pitchFamily="2" charset="0"/>
              </a:rPr>
              <a:t>) et </a:t>
            </a:r>
            <a:r>
              <a:rPr lang="fr-FR" sz="2800" dirty="0" err="1">
                <a:latin typeface="Montserrat" panose="00000500000000000000" pitchFamily="2" charset="0"/>
              </a:rPr>
              <a:t>Cybernews</a:t>
            </a:r>
            <a:r>
              <a:rPr lang="fr-FR" sz="2800" dirty="0">
                <a:latin typeface="Montserrat" panose="00000500000000000000" pitchFamily="2" charset="0"/>
              </a:rPr>
              <a:t>, qui montrent que 94 % des mots de passe compromis sont faibles ou réutilisés.</a:t>
            </a:r>
            <a:endParaRPr lang="en-US" sz="2800" b="1" dirty="0">
              <a:latin typeface="Montserrat" panose="00000500000000000000" pitchFamily="2" charset="0"/>
            </a:endParaRPr>
          </a:p>
          <a:p>
            <a:pPr lvl="0" indent="-228600">
              <a:lnSpc>
                <a:spcPct val="90000"/>
              </a:lnSpc>
              <a:spcAft>
                <a:spcPts val="900"/>
              </a:spcAft>
              <a:buSzPts val="1000"/>
              <a:buFont typeface="Arial" panose="020B0604020202020204" pitchFamily="34" charset="0"/>
              <a:buChar char="•"/>
              <a:tabLst>
                <a:tab pos="457200" algn="l"/>
              </a:tabLst>
            </a:pPr>
            <a:endParaRPr lang="en-US" sz="2800" b="1" dirty="0">
              <a:latin typeface="Montserrat" panose="00000500000000000000" pitchFamily="2" charset="0"/>
            </a:endParaRPr>
          </a:p>
          <a:p>
            <a:pPr lvl="0" indent="-228600">
              <a:lnSpc>
                <a:spcPct val="90000"/>
              </a:lnSpc>
              <a:spcAft>
                <a:spcPts val="900"/>
              </a:spcAft>
              <a:buSzPts val="1000"/>
              <a:buFont typeface="Arial" panose="020B0604020202020204" pitchFamily="34" charset="0"/>
              <a:buChar char="•"/>
              <a:tabLst>
                <a:tab pos="457200" algn="l"/>
              </a:tabLst>
            </a:pPr>
            <a:r>
              <a:rPr lang="en-US" sz="2800" b="1" dirty="0">
                <a:latin typeface="Montserrat" panose="00000500000000000000" pitchFamily="2" charset="0"/>
              </a:rPr>
              <a:t>70 % des </a:t>
            </a:r>
            <a:r>
              <a:rPr lang="en-US" sz="2800" b="1" dirty="0" err="1">
                <a:latin typeface="Montserrat" panose="00000500000000000000" pitchFamily="2" charset="0"/>
              </a:rPr>
              <a:t>attaques</a:t>
            </a:r>
            <a:r>
              <a:rPr lang="en-US" sz="2800" b="1" dirty="0">
                <a:latin typeface="Montserrat" panose="00000500000000000000" pitchFamily="2" charset="0"/>
              </a:rPr>
              <a:t> de phishing </a:t>
            </a:r>
            <a:r>
              <a:rPr lang="en-US" sz="2800" b="1" dirty="0" err="1">
                <a:latin typeface="Montserrat" panose="00000500000000000000" pitchFamily="2" charset="0"/>
              </a:rPr>
              <a:t>réussissent</a:t>
            </a:r>
            <a:r>
              <a:rPr lang="en-US" sz="2800" b="1" dirty="0">
                <a:latin typeface="Montserrat" panose="00000500000000000000" pitchFamily="2" charset="0"/>
              </a:rPr>
              <a:t> à cause </a:t>
            </a:r>
            <a:r>
              <a:rPr lang="en-US" sz="2800" b="1" dirty="0" err="1">
                <a:latin typeface="Montserrat" panose="00000500000000000000" pitchFamily="2" charset="0"/>
              </a:rPr>
              <a:t>d’une</a:t>
            </a:r>
            <a:r>
              <a:rPr lang="en-US" sz="2800" b="1" dirty="0">
                <a:latin typeface="Montserrat" panose="00000500000000000000" pitchFamily="2" charset="0"/>
              </a:rPr>
              <a:t> </a:t>
            </a:r>
            <a:r>
              <a:rPr lang="en-US" sz="2800" b="1" dirty="0" err="1">
                <a:latin typeface="Montserrat" panose="00000500000000000000" pitchFamily="2" charset="0"/>
              </a:rPr>
              <a:t>méconnaissance</a:t>
            </a:r>
            <a:r>
              <a:rPr lang="en-US" sz="2800" b="1" dirty="0">
                <a:latin typeface="Montserrat" panose="00000500000000000000" pitchFamily="2" charset="0"/>
              </a:rPr>
              <a:t> des </a:t>
            </a:r>
            <a:r>
              <a:rPr lang="en-US" sz="2800" b="1" dirty="0" err="1">
                <a:latin typeface="Montserrat" panose="00000500000000000000" pitchFamily="2" charset="0"/>
              </a:rPr>
              <a:t>utilisateurs</a:t>
            </a:r>
            <a:endParaRPr lang="en-US" sz="2800" b="1" dirty="0">
              <a:latin typeface="Montserrat" panose="00000500000000000000" pitchFamily="2" charset="0"/>
            </a:endParaRPr>
          </a:p>
          <a:p>
            <a:pPr lvl="0">
              <a:lnSpc>
                <a:spcPct val="90000"/>
              </a:lnSpc>
              <a:spcAft>
                <a:spcPts val="900"/>
              </a:spcAft>
              <a:buSzPts val="1000"/>
              <a:tabLst>
                <a:tab pos="457200" algn="l"/>
              </a:tabLst>
            </a:pPr>
            <a:r>
              <a:rPr lang="fr-FR" sz="2800" dirty="0">
                <a:latin typeface="Montserrat" panose="00000500000000000000" pitchFamily="2" charset="0"/>
              </a:rPr>
              <a:t>Source : Trend Micro News 2024 et </a:t>
            </a:r>
            <a:r>
              <a:rPr lang="fr-FR" sz="2800" dirty="0" err="1">
                <a:latin typeface="Montserrat" panose="00000500000000000000" pitchFamily="2" charset="0"/>
              </a:rPr>
              <a:t>Statista</a:t>
            </a:r>
            <a:r>
              <a:rPr lang="fr-FR" sz="2800" dirty="0">
                <a:latin typeface="Montserrat" panose="00000500000000000000" pitchFamily="2" charset="0"/>
              </a:rPr>
              <a:t>, qui rapportent une croissance de 58 % des attaques de phishing et un taux élevé de succès lié au facteur humain.</a:t>
            </a:r>
            <a:endParaRPr lang="en-US" sz="2800" b="1" dirty="0">
              <a:latin typeface="Montserrat" panose="00000500000000000000" pitchFamily="2" charset="0"/>
            </a:endParaRPr>
          </a:p>
        </p:txBody>
      </p:sp>
      <p:pic>
        <p:nvPicPr>
          <p:cNvPr id="3074" name="Picture 2" descr="Les 6 principales menaces en cybersécurité">
            <a:extLst>
              <a:ext uri="{FF2B5EF4-FFF2-40B4-BE49-F238E27FC236}">
                <a16:creationId xmlns:a16="http://schemas.microsoft.com/office/drawing/2014/main" id="{B794A927-C90F-0ED7-BFB8-19D6D2EAE0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656" r="14392"/>
          <a:stretch>
            <a:fillRect/>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721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B5FBB-2A1A-0D95-CDC5-FB6C7B3BB23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573E1B6-A569-9927-2CEA-45FFDB9CE0E8}"/>
              </a:ext>
            </a:extLst>
          </p:cNvPr>
          <p:cNvSpPr txBox="1"/>
          <p:nvPr/>
        </p:nvSpPr>
        <p:spPr>
          <a:xfrm>
            <a:off x="6477000" y="1562100"/>
            <a:ext cx="6172200" cy="546881"/>
          </a:xfrm>
          <a:prstGeom prst="rect">
            <a:avLst/>
          </a:prstGeom>
        </p:spPr>
        <p:txBody>
          <a:bodyPr wrap="square" lIns="0" tIns="0" rIns="0" bIns="0" rtlCol="0" anchor="t">
            <a:spAutoFit/>
          </a:bodyPr>
          <a:lstStyle/>
          <a:p>
            <a:pPr algn="ctr">
              <a:lnSpc>
                <a:spcPts val="4510"/>
              </a:lnSpc>
            </a:pPr>
            <a:r>
              <a:rPr lang="en-US" sz="3600" b="1" dirty="0">
                <a:solidFill>
                  <a:srgbClr val="031D49"/>
                </a:solidFill>
                <a:latin typeface="Montserrat Bold"/>
                <a:ea typeface="Montserrat Bold"/>
                <a:cs typeface="Montserrat Bold"/>
                <a:sym typeface="Montserrat Bold"/>
              </a:rPr>
              <a:t>CONCLUSION </a:t>
            </a:r>
          </a:p>
        </p:txBody>
      </p:sp>
      <p:sp>
        <p:nvSpPr>
          <p:cNvPr id="4" name="Freeform 4">
            <a:extLst>
              <a:ext uri="{FF2B5EF4-FFF2-40B4-BE49-F238E27FC236}">
                <a16:creationId xmlns:a16="http://schemas.microsoft.com/office/drawing/2014/main" id="{A26F385C-BD75-EB67-A064-4F14B3D47EA8}"/>
              </a:ext>
            </a:extLst>
          </p:cNvPr>
          <p:cNvSpPr/>
          <p:nvPr/>
        </p:nvSpPr>
        <p:spPr>
          <a:xfrm>
            <a:off x="13191436" y="-2704304"/>
            <a:ext cx="8135728" cy="6434622"/>
          </a:xfrm>
          <a:custGeom>
            <a:avLst/>
            <a:gdLst/>
            <a:ahLst/>
            <a:cxnLst/>
            <a:rect l="l" t="t" r="r" b="b"/>
            <a:pathLst>
              <a:path w="8135728" h="6434622">
                <a:moveTo>
                  <a:pt x="0" y="0"/>
                </a:moveTo>
                <a:lnTo>
                  <a:pt x="8135728" y="0"/>
                </a:lnTo>
                <a:lnTo>
                  <a:pt x="8135728" y="6434621"/>
                </a:lnTo>
                <a:lnTo>
                  <a:pt x="0" y="6434621"/>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5" name="Freeform 5">
            <a:extLst>
              <a:ext uri="{FF2B5EF4-FFF2-40B4-BE49-F238E27FC236}">
                <a16:creationId xmlns:a16="http://schemas.microsoft.com/office/drawing/2014/main" id="{51F278E5-88A0-D919-18F4-B704CDE7A24B}"/>
              </a:ext>
            </a:extLst>
          </p:cNvPr>
          <p:cNvSpPr/>
          <p:nvPr/>
        </p:nvSpPr>
        <p:spPr>
          <a:xfrm>
            <a:off x="-3124200" y="6362700"/>
            <a:ext cx="8135728" cy="6434622"/>
          </a:xfrm>
          <a:custGeom>
            <a:avLst/>
            <a:gdLst/>
            <a:ahLst/>
            <a:cxnLst/>
            <a:rect l="l" t="t" r="r" b="b"/>
            <a:pathLst>
              <a:path w="8135728" h="6434622">
                <a:moveTo>
                  <a:pt x="0" y="0"/>
                </a:moveTo>
                <a:lnTo>
                  <a:pt x="8135729" y="0"/>
                </a:lnTo>
                <a:lnTo>
                  <a:pt x="8135729" y="6434622"/>
                </a:lnTo>
                <a:lnTo>
                  <a:pt x="0" y="6434622"/>
                </a:lnTo>
                <a:lnTo>
                  <a:pt x="0" y="0"/>
                </a:lnTo>
                <a:close/>
              </a:path>
            </a:pathLst>
          </a:custGeom>
          <a:blipFill>
            <a:blip r:embed="rId2">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pic>
        <p:nvPicPr>
          <p:cNvPr id="6146" name="Picture 2" descr="ETUDE DE LA CYBERSECURITE | PPTX">
            <a:extLst>
              <a:ext uri="{FF2B5EF4-FFF2-40B4-BE49-F238E27FC236}">
                <a16:creationId xmlns:a16="http://schemas.microsoft.com/office/drawing/2014/main" id="{FF346D75-8CD9-602B-5FBE-2B37FB004D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8000" y="7886700"/>
            <a:ext cx="2412000" cy="1809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graphicFrame>
        <p:nvGraphicFramePr>
          <p:cNvPr id="6148" name="Espace réservé du contenu 5">
            <a:extLst>
              <a:ext uri="{FF2B5EF4-FFF2-40B4-BE49-F238E27FC236}">
                <a16:creationId xmlns:a16="http://schemas.microsoft.com/office/drawing/2014/main" id="{EEE92FD7-8A37-D7E4-0DFF-B22D02A93E8F}"/>
              </a:ext>
            </a:extLst>
          </p:cNvPr>
          <p:cNvGraphicFramePr>
            <a:graphicFrameLocks noGrp="1"/>
          </p:cNvGraphicFramePr>
          <p:nvPr>
            <p:ph idx="1"/>
          </p:nvPr>
        </p:nvGraphicFramePr>
        <p:xfrm>
          <a:off x="2552700" y="2857500"/>
          <a:ext cx="13182600" cy="33297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72016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1063</TotalTime>
  <Words>923</Words>
  <Application>Microsoft Office PowerPoint</Application>
  <PresentationFormat>Personnalisé</PresentationFormat>
  <Paragraphs>103</Paragraphs>
  <Slides>15</Slides>
  <Notes>1</Notes>
  <HiddenSlides>0</HiddenSlides>
  <MMClips>7</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15</vt:i4>
      </vt:variant>
    </vt:vector>
  </HeadingPairs>
  <TitlesOfParts>
    <vt:vector size="23" baseType="lpstr">
      <vt:lpstr>Aptos</vt:lpstr>
      <vt:lpstr>Montserrat</vt:lpstr>
      <vt:lpstr>Symbol</vt:lpstr>
      <vt:lpstr>Mokoto</vt:lpstr>
      <vt:lpstr>Arial</vt:lpstr>
      <vt:lpstr>Calibri</vt:lpstr>
      <vt:lpstr>Montserrat Bold</vt:lpstr>
      <vt:lpstr>Office Theme</vt:lpstr>
      <vt:lpstr>Présentation PowerPoint</vt:lpstr>
      <vt:lpstr>OBJECTIFS DE LA PRESENTATION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IT Collines</dc:creator>
  <cp:lastModifiedBy>baudouin egnonse</cp:lastModifiedBy>
  <cp:revision>10</cp:revision>
  <dcterms:created xsi:type="dcterms:W3CDTF">2026-01-14T15:29:02Z</dcterms:created>
  <dcterms:modified xsi:type="dcterms:W3CDTF">2026-02-28T13:57:12Z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94CE828F307C2D043CB667692882B618_43</vt:lpwstr>
  </property>
  <property fmtid="{D5CDD505-2E9C-101B-9397-08002B2CF9AE}" pid="3" name="KSOProductBuildVer">
    <vt:lpwstr>1033-12.1.23152.23152</vt:lpwstr>
  </property>
</Properties>
</file>