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  <p:sldId id="265" r:id="rId7"/>
    <p:sldId id="267" r:id="rId8"/>
    <p:sldId id="269" r:id="rId9"/>
  </p:sldIdLst>
  <p:sldSz cx="18288000" cy="10287000"/>
  <p:notesSz cx="6858000" cy="9144000"/>
  <p:embeddedFontLst>
    <p:embeddedFont>
      <p:font typeface="Aptos" panose="020B0004020202020204" pitchFamily="34" charset="0"/>
      <p:regular r:id="rId10"/>
      <p:bold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Mokoto" panose="020B0604020202020204" charset="0"/>
      <p:regular r:id="rId16"/>
    </p:embeddedFont>
    <p:embeddedFont>
      <p:font typeface="Montserrat" panose="00000500000000000000" pitchFamily="2" charset="0"/>
      <p:regular r:id="rId17"/>
      <p:bold r:id="rId18"/>
      <p:italic r:id="rId19"/>
      <p:boldItalic r:id="rId20"/>
    </p:embeddedFont>
    <p:embeddedFont>
      <p:font typeface="Montserrat Bold" panose="00000800000000000000" charset="0"/>
      <p:regular r:id="rId21"/>
      <p:bold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 autoAdjust="0"/>
    <p:restoredTop sz="94635" autoAdjust="0"/>
  </p:normalViewPr>
  <p:slideViewPr>
    <p:cSldViewPr showGuides="1">
      <p:cViewPr>
        <p:scale>
          <a:sx n="40" d="100"/>
          <a:sy n="40" d="100"/>
        </p:scale>
        <p:origin x="864" y="2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presProps" Target="pres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font" Target="fonts/font1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-228600" y="-190500"/>
            <a:ext cx="18745200" cy="10896600"/>
            <a:chOff x="-157718" y="-131138"/>
            <a:chExt cx="18603436" cy="10549276"/>
          </a:xfrm>
        </p:grpSpPr>
        <p:sp>
          <p:nvSpPr>
            <p:cNvPr id="2" name="Freeform 2"/>
            <p:cNvSpPr/>
            <p:nvPr/>
          </p:nvSpPr>
          <p:spPr>
            <a:xfrm>
              <a:off x="0" y="0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8888" b="-3888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" name="Freeform 3"/>
            <p:cNvSpPr/>
            <p:nvPr/>
          </p:nvSpPr>
          <p:spPr>
            <a:xfrm>
              <a:off x="13689772" y="-131138"/>
              <a:ext cx="4755946" cy="1634316"/>
            </a:xfrm>
            <a:custGeom>
              <a:avLst/>
              <a:gdLst/>
              <a:ahLst/>
              <a:cxnLst/>
              <a:rect l="l" t="t" r="r" b="b"/>
              <a:pathLst>
                <a:path w="4755946" h="1634316">
                  <a:moveTo>
                    <a:pt x="0" y="0"/>
                  </a:moveTo>
                  <a:lnTo>
                    <a:pt x="4755946" y="0"/>
                  </a:lnTo>
                  <a:lnTo>
                    <a:pt x="4755946" y="1634316"/>
                  </a:lnTo>
                  <a:lnTo>
                    <a:pt x="0" y="1634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-157718" y="8783822"/>
              <a:ext cx="4755946" cy="1634316"/>
            </a:xfrm>
            <a:custGeom>
              <a:avLst/>
              <a:gdLst/>
              <a:ahLst/>
              <a:cxnLst/>
              <a:rect l="l" t="t" r="r" b="b"/>
              <a:pathLst>
                <a:path w="4755946" h="1634316">
                  <a:moveTo>
                    <a:pt x="0" y="0"/>
                  </a:moveTo>
                  <a:lnTo>
                    <a:pt x="4755946" y="0"/>
                  </a:lnTo>
                  <a:lnTo>
                    <a:pt x="4755946" y="1634316"/>
                  </a:lnTo>
                  <a:lnTo>
                    <a:pt x="0" y="1634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985571" y="1028700"/>
            <a:ext cx="1910600" cy="1910600"/>
          </a:xfrm>
          <a:custGeom>
            <a:avLst/>
            <a:gdLst/>
            <a:ahLst/>
            <a:cxnLst/>
            <a:rect l="l" t="t" r="r" b="b"/>
            <a:pathLst>
              <a:path w="1910600" h="1910600">
                <a:moveTo>
                  <a:pt x="0" y="0"/>
                </a:moveTo>
                <a:lnTo>
                  <a:pt x="1910600" y="0"/>
                </a:lnTo>
                <a:lnTo>
                  <a:pt x="1910600" y="1910600"/>
                </a:lnTo>
                <a:lnTo>
                  <a:pt x="0" y="1910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7"/>
          <p:cNvSpPr txBox="1"/>
          <p:nvPr/>
        </p:nvSpPr>
        <p:spPr>
          <a:xfrm>
            <a:off x="11674169" y="8586688"/>
            <a:ext cx="4393576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spc="315" dirty="0">
                <a:solidFill>
                  <a:srgbClr val="F0F4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BELLOR GANHOUNOUTO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11674169" y="8978265"/>
            <a:ext cx="4393576" cy="323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1200" spc="315" dirty="0">
                <a:solidFill>
                  <a:srgbClr val="F0F4F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RSSI PROJETWURI BENIN</a:t>
            </a:r>
          </a:p>
        </p:txBody>
      </p:sp>
      <p:sp>
        <p:nvSpPr>
          <p:cNvPr id="12" name="TextBox 9"/>
          <p:cNvSpPr txBox="1"/>
          <p:nvPr/>
        </p:nvSpPr>
        <p:spPr>
          <a:xfrm>
            <a:off x="2633579" y="4008120"/>
            <a:ext cx="12987421" cy="25083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fr-FR" sz="6600" dirty="0">
                <a:solidFill>
                  <a:srgbClr val="FB740E"/>
                </a:solidFill>
                <a:latin typeface="Mokoto"/>
                <a:ea typeface="Mokoto"/>
                <a:cs typeface="Mokoto"/>
                <a:sym typeface="Mokoto"/>
              </a:rPr>
              <a:t>C</a:t>
            </a:r>
            <a:r>
              <a:rPr lang="en-US" sz="6600" dirty="0">
                <a:solidFill>
                  <a:srgbClr val="FB740E"/>
                </a:solidFill>
                <a:latin typeface="Mokoto"/>
                <a:ea typeface="Mokoto"/>
                <a:cs typeface="Mokoto"/>
                <a:sym typeface="Mokoto"/>
              </a:rPr>
              <a:t>ybersecurité </a:t>
            </a:r>
          </a:p>
          <a:p>
            <a:pPr algn="ctr"/>
            <a:r>
              <a:rPr lang="fr-FR" sz="4400" b="1" dirty="0">
                <a:solidFill>
                  <a:srgbClr val="F0F4F1"/>
                </a:solidFill>
                <a:latin typeface="Mokoto" charset="0"/>
                <a:ea typeface="Mokoto"/>
                <a:cs typeface="Mokoto"/>
                <a:sym typeface="Mokoto"/>
              </a:rPr>
              <a:t>LES FONDAMENTAUX QUE L’ON  CROIT CONNA</a:t>
            </a:r>
            <a:r>
              <a:rPr lang="en-US" sz="4400" b="1" dirty="0">
                <a:solidFill>
                  <a:srgbClr val="F0F4F1"/>
                </a:solidFill>
                <a:latin typeface="Mokoto" charset="0"/>
                <a:ea typeface="Mokoto"/>
                <a:cs typeface="Mokoto"/>
                <a:sym typeface="Mokoto"/>
              </a:rPr>
              <a:t>I</a:t>
            </a:r>
            <a:r>
              <a:rPr lang="fr-FR" sz="4400" b="1" dirty="0">
                <a:solidFill>
                  <a:srgbClr val="F0F4F1"/>
                </a:solidFill>
                <a:latin typeface="Mokoto" charset="0"/>
                <a:ea typeface="Mokoto"/>
                <a:cs typeface="Mokoto"/>
                <a:sym typeface="Mokoto"/>
              </a:rPr>
              <a:t>TRE</a:t>
            </a:r>
            <a:endParaRPr lang="en-US" sz="6600" b="1" dirty="0">
              <a:solidFill>
                <a:srgbClr val="F0F4F1"/>
              </a:solidFill>
              <a:latin typeface="Mokoto" charset="0"/>
              <a:ea typeface="Mokoto"/>
              <a:cs typeface="Mokoto"/>
              <a:sym typeface="Mok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206755" cy="10287000"/>
            <a:chOff x="0" y="0"/>
            <a:chExt cx="1107952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952" cy="2709333"/>
            </a:xfrm>
            <a:custGeom>
              <a:avLst/>
              <a:gdLst/>
              <a:ahLst/>
              <a:cxnLst/>
              <a:rect l="l" t="t" r="r" b="b"/>
              <a:pathLst>
                <a:path w="1107952" h="2709333">
                  <a:moveTo>
                    <a:pt x="0" y="0"/>
                  </a:moveTo>
                  <a:lnTo>
                    <a:pt x="1107952" y="0"/>
                  </a:lnTo>
                  <a:lnTo>
                    <a:pt x="110795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877D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66700"/>
              <a:ext cx="1107952" cy="2976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495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2590797" y="2609769"/>
            <a:ext cx="11274089" cy="0"/>
          </a:xfrm>
          <a:prstGeom prst="line">
            <a:avLst/>
          </a:prstGeom>
          <a:ln w="38100" cap="flat">
            <a:solidFill>
              <a:srgbClr val="8198CB">
                <a:alpha val="9686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" name="AutoShape 6"/>
          <p:cNvSpPr/>
          <p:nvPr/>
        </p:nvSpPr>
        <p:spPr>
          <a:xfrm flipV="1">
            <a:off x="2590798" y="3304661"/>
            <a:ext cx="11274089" cy="0"/>
          </a:xfrm>
          <a:prstGeom prst="line">
            <a:avLst/>
          </a:prstGeom>
          <a:ln w="38100" cap="flat">
            <a:solidFill>
              <a:srgbClr val="8198CB">
                <a:alpha val="9686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" name="AutoShape 7"/>
          <p:cNvSpPr/>
          <p:nvPr/>
        </p:nvSpPr>
        <p:spPr>
          <a:xfrm flipV="1">
            <a:off x="2486909" y="4119177"/>
            <a:ext cx="11274089" cy="0"/>
          </a:xfrm>
          <a:prstGeom prst="line">
            <a:avLst/>
          </a:prstGeom>
          <a:ln w="38100" cap="flat">
            <a:solidFill>
              <a:srgbClr val="8198CB">
                <a:alpha val="9686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12308967" y="-2687171"/>
            <a:ext cx="8135728" cy="6434622"/>
          </a:xfrm>
          <a:custGeom>
            <a:avLst/>
            <a:gdLst/>
            <a:ahLst/>
            <a:cxnLst/>
            <a:rect l="l" t="t" r="r" b="b"/>
            <a:pathLst>
              <a:path w="8135728" h="6434622">
                <a:moveTo>
                  <a:pt x="0" y="0"/>
                </a:moveTo>
                <a:lnTo>
                  <a:pt x="8135728" y="0"/>
                </a:lnTo>
                <a:lnTo>
                  <a:pt x="8135728" y="6434622"/>
                </a:lnTo>
                <a:lnTo>
                  <a:pt x="0" y="643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2193643" y="1360664"/>
            <a:ext cx="1387623" cy="989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140"/>
              </a:lnSpc>
            </a:pPr>
            <a:r>
              <a:rPr lang="en-US" sz="36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7588" y="2195755"/>
            <a:ext cx="1387623" cy="989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140"/>
              </a:lnSpc>
            </a:pPr>
            <a:r>
              <a:rPr lang="en-US" sz="36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50023" y="3030846"/>
            <a:ext cx="1339133" cy="989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9140"/>
              </a:lnSpc>
            </a:pPr>
            <a:r>
              <a:rPr lang="en-US" sz="36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482888" y="419100"/>
            <a:ext cx="8534400" cy="6096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510"/>
              </a:lnSpc>
            </a:pPr>
            <a:r>
              <a:rPr lang="fr-FR" altLang="en-US" sz="3600" b="1" dirty="0">
                <a:solidFill>
                  <a:srgbClr val="031D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PLAN</a:t>
            </a:r>
            <a:endParaRPr lang="en-US" altLang="en-US" sz="3600" b="1" dirty="0">
              <a:solidFill>
                <a:srgbClr val="031D49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239918" y="1976875"/>
            <a:ext cx="5181599" cy="3256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05"/>
              </a:lnSpc>
            </a:pPr>
            <a:r>
              <a:rPr lang="en-US" sz="3600" b="1" spc="16" dirty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GÉNÉRALITÉ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BAEC29CD-7FB0-5958-46F5-0B585FAFAC69}"/>
              </a:ext>
            </a:extLst>
          </p:cNvPr>
          <p:cNvSpPr txBox="1"/>
          <p:nvPr/>
        </p:nvSpPr>
        <p:spPr>
          <a:xfrm>
            <a:off x="2325777" y="3822634"/>
            <a:ext cx="1387623" cy="989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140"/>
              </a:lnSpc>
            </a:pPr>
            <a:r>
              <a:rPr lang="en-US" sz="36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04</a:t>
            </a:r>
          </a:p>
        </p:txBody>
      </p:sp>
      <p:sp>
        <p:nvSpPr>
          <p:cNvPr id="20" name="AutoShape 7">
            <a:extLst>
              <a:ext uri="{FF2B5EF4-FFF2-40B4-BE49-F238E27FC236}">
                <a16:creationId xmlns:a16="http://schemas.microsoft.com/office/drawing/2014/main" id="{B8CA5166-F9FD-76BA-12DF-8DB3CC90F1C9}"/>
              </a:ext>
            </a:extLst>
          </p:cNvPr>
          <p:cNvSpPr/>
          <p:nvPr/>
        </p:nvSpPr>
        <p:spPr>
          <a:xfrm flipV="1">
            <a:off x="2350023" y="4991100"/>
            <a:ext cx="11274089" cy="0"/>
          </a:xfrm>
          <a:prstGeom prst="line">
            <a:avLst/>
          </a:prstGeom>
          <a:ln w="38100" cap="flat">
            <a:solidFill>
              <a:srgbClr val="8198CB">
                <a:alpha val="9686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1" name="AutoShape 7">
            <a:extLst>
              <a:ext uri="{FF2B5EF4-FFF2-40B4-BE49-F238E27FC236}">
                <a16:creationId xmlns:a16="http://schemas.microsoft.com/office/drawing/2014/main" id="{B25122C3-FA68-135D-A0AB-934B65158AA2}"/>
              </a:ext>
            </a:extLst>
          </p:cNvPr>
          <p:cNvSpPr/>
          <p:nvPr/>
        </p:nvSpPr>
        <p:spPr>
          <a:xfrm flipV="1">
            <a:off x="2350023" y="6134100"/>
            <a:ext cx="11274089" cy="0"/>
          </a:xfrm>
          <a:prstGeom prst="line">
            <a:avLst/>
          </a:prstGeom>
          <a:ln w="38100" cap="flat">
            <a:solidFill>
              <a:srgbClr val="8198CB">
                <a:alpha val="9686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002AB05E-BE87-753B-AB7C-5CE84FD38CDD}"/>
              </a:ext>
            </a:extLst>
          </p:cNvPr>
          <p:cNvSpPr txBox="1"/>
          <p:nvPr/>
        </p:nvSpPr>
        <p:spPr>
          <a:xfrm>
            <a:off x="2193642" y="4914989"/>
            <a:ext cx="1387623" cy="989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140"/>
              </a:lnSpc>
            </a:pPr>
            <a:r>
              <a:rPr lang="en-US" sz="36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05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FC0A726-5AC7-F77A-8E64-AEED034009A1}"/>
              </a:ext>
            </a:extLst>
          </p:cNvPr>
          <p:cNvSpPr txBox="1"/>
          <p:nvPr/>
        </p:nvSpPr>
        <p:spPr>
          <a:xfrm>
            <a:off x="4206754" y="2609769"/>
            <a:ext cx="10429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Montserrat" pitchFamily="2" charset="77"/>
              </a:rPr>
              <a:t>LES PILIERS DE LA CYBERSÉCURITÉ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D0B06EB-C3B1-9AC2-BDFC-34B02B94A8F8}"/>
              </a:ext>
            </a:extLst>
          </p:cNvPr>
          <p:cNvSpPr txBox="1"/>
          <p:nvPr/>
        </p:nvSpPr>
        <p:spPr>
          <a:xfrm>
            <a:off x="4206754" y="3472846"/>
            <a:ext cx="10429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latin typeface="Montserrat" pitchFamily="2" charset="77"/>
              </a:rPr>
              <a:t>LES MENACES PRINCIPALES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1A9621C-1690-D9C8-6861-88840A35DFDE}"/>
              </a:ext>
            </a:extLst>
          </p:cNvPr>
          <p:cNvSpPr txBox="1"/>
          <p:nvPr/>
        </p:nvSpPr>
        <p:spPr>
          <a:xfrm>
            <a:off x="4206754" y="4190838"/>
            <a:ext cx="68515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latin typeface="Montserrat" pitchFamily="2" charset="77"/>
              </a:rPr>
              <a:t>L'HYGIÈNE CYBERNÉTIQUE 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5125B19-B124-75EC-B382-CC6AC646EB64}"/>
              </a:ext>
            </a:extLst>
          </p:cNvPr>
          <p:cNvSpPr txBox="1"/>
          <p:nvPr/>
        </p:nvSpPr>
        <p:spPr>
          <a:xfrm>
            <a:off x="4206754" y="5257034"/>
            <a:ext cx="9041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BJ" sz="3600" b="1" dirty="0">
                <a:latin typeface="Montserrat" pitchFamily="2" charset="77"/>
              </a:rPr>
              <a:t>RÉGLEMENTATION ET CONFORMITÉ </a:t>
            </a:r>
            <a:endParaRPr lang="fr-BJ" sz="3600" dirty="0">
              <a:latin typeface="Montserrat" pitchFamily="2" charset="77"/>
            </a:endParaRPr>
          </a:p>
        </p:txBody>
      </p:sp>
      <p:sp>
        <p:nvSpPr>
          <p:cNvPr id="28" name="TextBox 12">
            <a:extLst>
              <a:ext uri="{FF2B5EF4-FFF2-40B4-BE49-F238E27FC236}">
                <a16:creationId xmlns:a16="http://schemas.microsoft.com/office/drawing/2014/main" id="{56A88F6D-C55B-8157-8236-FABAA174F980}"/>
              </a:ext>
            </a:extLst>
          </p:cNvPr>
          <p:cNvSpPr txBox="1"/>
          <p:nvPr/>
        </p:nvSpPr>
        <p:spPr>
          <a:xfrm>
            <a:off x="2103377" y="5948622"/>
            <a:ext cx="1387623" cy="989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140"/>
              </a:lnSpc>
            </a:pPr>
            <a:r>
              <a:rPr lang="en-US" sz="36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06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76D7829-C646-9B97-BDEC-3B17D3FDDB46}"/>
              </a:ext>
            </a:extLst>
          </p:cNvPr>
          <p:cNvSpPr txBox="1"/>
          <p:nvPr/>
        </p:nvSpPr>
        <p:spPr>
          <a:xfrm>
            <a:off x="4206754" y="6332729"/>
            <a:ext cx="36070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latin typeface="Montserrat" pitchFamily="2" charset="77"/>
              </a:rPr>
              <a:t>CONCLUSION </a:t>
            </a:r>
          </a:p>
        </p:txBody>
      </p:sp>
      <p:sp>
        <p:nvSpPr>
          <p:cNvPr id="30" name="AutoShape 7">
            <a:extLst>
              <a:ext uri="{FF2B5EF4-FFF2-40B4-BE49-F238E27FC236}">
                <a16:creationId xmlns:a16="http://schemas.microsoft.com/office/drawing/2014/main" id="{49BA185C-5C3F-77B9-DAD1-036127803FBC}"/>
              </a:ext>
            </a:extLst>
          </p:cNvPr>
          <p:cNvSpPr/>
          <p:nvPr/>
        </p:nvSpPr>
        <p:spPr>
          <a:xfrm flipV="1">
            <a:off x="2502423" y="7048500"/>
            <a:ext cx="11274089" cy="0"/>
          </a:xfrm>
          <a:prstGeom prst="line">
            <a:avLst/>
          </a:prstGeom>
          <a:ln w="38100" cap="flat">
            <a:solidFill>
              <a:srgbClr val="8198CB">
                <a:alpha val="9686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7498148" y="6621812"/>
            <a:ext cx="1225289" cy="223791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5495"/>
              </a:lnSpc>
            </a:pPr>
            <a:endParaRPr/>
          </a:p>
        </p:txBody>
      </p:sp>
      <p:sp>
        <p:nvSpPr>
          <p:cNvPr id="16" name="Freeform 16"/>
          <p:cNvSpPr/>
          <p:nvPr/>
        </p:nvSpPr>
        <p:spPr>
          <a:xfrm>
            <a:off x="-3279035" y="6331582"/>
            <a:ext cx="8135728" cy="6434622"/>
          </a:xfrm>
          <a:custGeom>
            <a:avLst/>
            <a:gdLst/>
            <a:ahLst/>
            <a:cxnLst/>
            <a:rect l="l" t="t" r="r" b="b"/>
            <a:pathLst>
              <a:path w="8135728" h="6434622">
                <a:moveTo>
                  <a:pt x="0" y="0"/>
                </a:moveTo>
                <a:lnTo>
                  <a:pt x="8135729" y="0"/>
                </a:lnTo>
                <a:lnTo>
                  <a:pt x="8135729" y="6434622"/>
                </a:lnTo>
                <a:lnTo>
                  <a:pt x="0" y="643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1026" name="Picture 2" descr="Généralités sur la cybersécurité des données numériques">
            <a:extLst>
              <a:ext uri="{FF2B5EF4-FFF2-40B4-BE49-F238E27FC236}">
                <a16:creationId xmlns:a16="http://schemas.microsoft.com/office/drawing/2014/main" id="{C4BC24BE-D7A9-EB75-A486-B8B52FF0C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31" y="876300"/>
            <a:ext cx="6510825" cy="853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Freeform 3">
            <a:extLst>
              <a:ext uri="{FF2B5EF4-FFF2-40B4-BE49-F238E27FC236}">
                <a16:creationId xmlns:a16="http://schemas.microsoft.com/office/drawing/2014/main" id="{46E01620-F3B9-4AF1-90C8-E5B92D08972C}"/>
              </a:ext>
            </a:extLst>
          </p:cNvPr>
          <p:cNvSpPr/>
          <p:nvPr/>
        </p:nvSpPr>
        <p:spPr>
          <a:xfrm>
            <a:off x="14945946" y="1333500"/>
            <a:ext cx="2292317" cy="685800"/>
          </a:xfrm>
          <a:custGeom>
            <a:avLst/>
            <a:gdLst/>
            <a:ahLst/>
            <a:cxnLst/>
            <a:rect l="l" t="t" r="r" b="b"/>
            <a:pathLst>
              <a:path w="1092579" h="148965">
                <a:moveTo>
                  <a:pt x="13064" y="0"/>
                </a:moveTo>
                <a:lnTo>
                  <a:pt x="1079515" y="0"/>
                </a:lnTo>
                <a:cubicBezTo>
                  <a:pt x="1086730" y="0"/>
                  <a:pt x="1092579" y="5849"/>
                  <a:pt x="1092579" y="13064"/>
                </a:cubicBezTo>
                <a:lnTo>
                  <a:pt x="1092579" y="135901"/>
                </a:lnTo>
                <a:cubicBezTo>
                  <a:pt x="1092579" y="139366"/>
                  <a:pt x="1091202" y="142689"/>
                  <a:pt x="1088752" y="145138"/>
                </a:cubicBezTo>
                <a:cubicBezTo>
                  <a:pt x="1086302" y="147588"/>
                  <a:pt x="1082980" y="148965"/>
                  <a:pt x="1079515" y="148965"/>
                </a:cubicBezTo>
                <a:lnTo>
                  <a:pt x="13064" y="148965"/>
                </a:lnTo>
                <a:cubicBezTo>
                  <a:pt x="9599" y="148965"/>
                  <a:pt x="6276" y="147588"/>
                  <a:pt x="3826" y="145138"/>
                </a:cubicBezTo>
                <a:cubicBezTo>
                  <a:pt x="1376" y="142689"/>
                  <a:pt x="0" y="139366"/>
                  <a:pt x="0" y="135901"/>
                </a:cubicBezTo>
                <a:lnTo>
                  <a:pt x="0" y="13064"/>
                </a:lnTo>
                <a:cubicBezTo>
                  <a:pt x="0" y="9599"/>
                  <a:pt x="1376" y="6276"/>
                  <a:pt x="3826" y="3826"/>
                </a:cubicBezTo>
                <a:cubicBezTo>
                  <a:pt x="6276" y="1376"/>
                  <a:pt x="9599" y="0"/>
                  <a:pt x="13064" y="0"/>
                </a:cubicBezTo>
                <a:close/>
              </a:path>
            </a:pathLst>
          </a:custGeom>
          <a:solidFill>
            <a:srgbClr val="1877D5"/>
          </a:solidFill>
        </p:spPr>
        <p:txBody>
          <a:bodyPr/>
          <a:lstStyle/>
          <a:p>
            <a:r>
              <a:rPr lang="fr-FR" sz="3600" dirty="0"/>
              <a:t>Enjeux  </a:t>
            </a:r>
          </a:p>
        </p:txBody>
      </p:sp>
      <p:sp>
        <p:nvSpPr>
          <p:cNvPr id="35" name="Freeform 3">
            <a:extLst>
              <a:ext uri="{FF2B5EF4-FFF2-40B4-BE49-F238E27FC236}">
                <a16:creationId xmlns:a16="http://schemas.microsoft.com/office/drawing/2014/main" id="{0AC820BD-B739-435C-BE40-DF8F8316023F}"/>
              </a:ext>
            </a:extLst>
          </p:cNvPr>
          <p:cNvSpPr/>
          <p:nvPr/>
        </p:nvSpPr>
        <p:spPr>
          <a:xfrm>
            <a:off x="10730553" y="1340427"/>
            <a:ext cx="2292317" cy="685800"/>
          </a:xfrm>
          <a:custGeom>
            <a:avLst/>
            <a:gdLst/>
            <a:ahLst/>
            <a:cxnLst/>
            <a:rect l="l" t="t" r="r" b="b"/>
            <a:pathLst>
              <a:path w="1092579" h="148965">
                <a:moveTo>
                  <a:pt x="13064" y="0"/>
                </a:moveTo>
                <a:lnTo>
                  <a:pt x="1079515" y="0"/>
                </a:lnTo>
                <a:cubicBezTo>
                  <a:pt x="1086730" y="0"/>
                  <a:pt x="1092579" y="5849"/>
                  <a:pt x="1092579" y="13064"/>
                </a:cubicBezTo>
                <a:lnTo>
                  <a:pt x="1092579" y="135901"/>
                </a:lnTo>
                <a:cubicBezTo>
                  <a:pt x="1092579" y="139366"/>
                  <a:pt x="1091202" y="142689"/>
                  <a:pt x="1088752" y="145138"/>
                </a:cubicBezTo>
                <a:cubicBezTo>
                  <a:pt x="1086302" y="147588"/>
                  <a:pt x="1082980" y="148965"/>
                  <a:pt x="1079515" y="148965"/>
                </a:cubicBezTo>
                <a:lnTo>
                  <a:pt x="13064" y="148965"/>
                </a:lnTo>
                <a:cubicBezTo>
                  <a:pt x="9599" y="148965"/>
                  <a:pt x="6276" y="147588"/>
                  <a:pt x="3826" y="145138"/>
                </a:cubicBezTo>
                <a:cubicBezTo>
                  <a:pt x="1376" y="142689"/>
                  <a:pt x="0" y="139366"/>
                  <a:pt x="0" y="135901"/>
                </a:cubicBezTo>
                <a:lnTo>
                  <a:pt x="0" y="13064"/>
                </a:lnTo>
                <a:cubicBezTo>
                  <a:pt x="0" y="9599"/>
                  <a:pt x="1376" y="6276"/>
                  <a:pt x="3826" y="3826"/>
                </a:cubicBezTo>
                <a:cubicBezTo>
                  <a:pt x="6276" y="1376"/>
                  <a:pt x="9599" y="0"/>
                  <a:pt x="13064" y="0"/>
                </a:cubicBezTo>
                <a:close/>
              </a:path>
            </a:pathLst>
          </a:custGeom>
          <a:solidFill>
            <a:srgbClr val="1877D5"/>
          </a:solidFill>
        </p:spPr>
        <p:txBody>
          <a:bodyPr/>
          <a:lstStyle/>
          <a:p>
            <a:r>
              <a:rPr lang="fr-FR" sz="3600" dirty="0"/>
              <a:t>Objectifs </a:t>
            </a:r>
          </a:p>
        </p:txBody>
      </p:sp>
      <p:sp>
        <p:nvSpPr>
          <p:cNvPr id="36" name="Freeform 3">
            <a:extLst>
              <a:ext uri="{FF2B5EF4-FFF2-40B4-BE49-F238E27FC236}">
                <a16:creationId xmlns:a16="http://schemas.microsoft.com/office/drawing/2014/main" id="{8DF1B19B-DF87-E6FA-3F96-D4E98321DB50}"/>
              </a:ext>
            </a:extLst>
          </p:cNvPr>
          <p:cNvSpPr/>
          <p:nvPr/>
        </p:nvSpPr>
        <p:spPr>
          <a:xfrm>
            <a:off x="7025352" y="1333500"/>
            <a:ext cx="2292317" cy="685800"/>
          </a:xfrm>
          <a:custGeom>
            <a:avLst/>
            <a:gdLst/>
            <a:ahLst/>
            <a:cxnLst/>
            <a:rect l="l" t="t" r="r" b="b"/>
            <a:pathLst>
              <a:path w="1092579" h="148965">
                <a:moveTo>
                  <a:pt x="13064" y="0"/>
                </a:moveTo>
                <a:lnTo>
                  <a:pt x="1079515" y="0"/>
                </a:lnTo>
                <a:cubicBezTo>
                  <a:pt x="1086730" y="0"/>
                  <a:pt x="1092579" y="5849"/>
                  <a:pt x="1092579" y="13064"/>
                </a:cubicBezTo>
                <a:lnTo>
                  <a:pt x="1092579" y="135901"/>
                </a:lnTo>
                <a:cubicBezTo>
                  <a:pt x="1092579" y="139366"/>
                  <a:pt x="1091202" y="142689"/>
                  <a:pt x="1088752" y="145138"/>
                </a:cubicBezTo>
                <a:cubicBezTo>
                  <a:pt x="1086302" y="147588"/>
                  <a:pt x="1082980" y="148965"/>
                  <a:pt x="1079515" y="148965"/>
                </a:cubicBezTo>
                <a:lnTo>
                  <a:pt x="13064" y="148965"/>
                </a:lnTo>
                <a:cubicBezTo>
                  <a:pt x="9599" y="148965"/>
                  <a:pt x="6276" y="147588"/>
                  <a:pt x="3826" y="145138"/>
                </a:cubicBezTo>
                <a:cubicBezTo>
                  <a:pt x="1376" y="142689"/>
                  <a:pt x="0" y="139366"/>
                  <a:pt x="0" y="135901"/>
                </a:cubicBezTo>
                <a:lnTo>
                  <a:pt x="0" y="13064"/>
                </a:lnTo>
                <a:cubicBezTo>
                  <a:pt x="0" y="9599"/>
                  <a:pt x="1376" y="6276"/>
                  <a:pt x="3826" y="3826"/>
                </a:cubicBezTo>
                <a:cubicBezTo>
                  <a:pt x="6276" y="1376"/>
                  <a:pt x="9599" y="0"/>
                  <a:pt x="13064" y="0"/>
                </a:cubicBezTo>
                <a:close/>
              </a:path>
            </a:pathLst>
          </a:custGeom>
          <a:solidFill>
            <a:srgbClr val="1877D5"/>
          </a:solidFill>
        </p:spPr>
        <p:txBody>
          <a:bodyPr/>
          <a:lstStyle/>
          <a:p>
            <a:r>
              <a:rPr lang="fr-FR" sz="3600" dirty="0"/>
              <a:t>Définition </a:t>
            </a:r>
          </a:p>
        </p:txBody>
      </p:sp>
      <p:pic>
        <p:nvPicPr>
          <p:cNvPr id="1030" name="Picture 6" descr="Sécurité des Systèmes d'Information | Numérique">
            <a:extLst>
              <a:ext uri="{FF2B5EF4-FFF2-40B4-BE49-F238E27FC236}">
                <a16:creationId xmlns:a16="http://schemas.microsoft.com/office/drawing/2014/main" id="{72CFA03E-60C9-B8D4-79B4-1B2D35984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352" y="4461164"/>
            <a:ext cx="10827051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Freeform 3">
            <a:extLst>
              <a:ext uri="{FF2B5EF4-FFF2-40B4-BE49-F238E27FC236}">
                <a16:creationId xmlns:a16="http://schemas.microsoft.com/office/drawing/2014/main" id="{FDB00AB7-B2B1-9C60-AAD3-0323691AE7B0}"/>
              </a:ext>
            </a:extLst>
          </p:cNvPr>
          <p:cNvSpPr/>
          <p:nvPr/>
        </p:nvSpPr>
        <p:spPr>
          <a:xfrm>
            <a:off x="10730553" y="3543300"/>
            <a:ext cx="3677772" cy="685800"/>
          </a:xfrm>
          <a:custGeom>
            <a:avLst/>
            <a:gdLst/>
            <a:ahLst/>
            <a:cxnLst/>
            <a:rect l="l" t="t" r="r" b="b"/>
            <a:pathLst>
              <a:path w="1092579" h="148965">
                <a:moveTo>
                  <a:pt x="13064" y="0"/>
                </a:moveTo>
                <a:lnTo>
                  <a:pt x="1079515" y="0"/>
                </a:lnTo>
                <a:cubicBezTo>
                  <a:pt x="1086730" y="0"/>
                  <a:pt x="1092579" y="5849"/>
                  <a:pt x="1092579" y="13064"/>
                </a:cubicBezTo>
                <a:lnTo>
                  <a:pt x="1092579" y="135901"/>
                </a:lnTo>
                <a:cubicBezTo>
                  <a:pt x="1092579" y="139366"/>
                  <a:pt x="1091202" y="142689"/>
                  <a:pt x="1088752" y="145138"/>
                </a:cubicBezTo>
                <a:cubicBezTo>
                  <a:pt x="1086302" y="147588"/>
                  <a:pt x="1082980" y="148965"/>
                  <a:pt x="1079515" y="148965"/>
                </a:cubicBezTo>
                <a:lnTo>
                  <a:pt x="13064" y="148965"/>
                </a:lnTo>
                <a:cubicBezTo>
                  <a:pt x="9599" y="148965"/>
                  <a:pt x="6276" y="147588"/>
                  <a:pt x="3826" y="145138"/>
                </a:cubicBezTo>
                <a:cubicBezTo>
                  <a:pt x="1376" y="142689"/>
                  <a:pt x="0" y="139366"/>
                  <a:pt x="0" y="135901"/>
                </a:cubicBezTo>
                <a:lnTo>
                  <a:pt x="0" y="13064"/>
                </a:lnTo>
                <a:cubicBezTo>
                  <a:pt x="0" y="9599"/>
                  <a:pt x="1376" y="6276"/>
                  <a:pt x="3826" y="3826"/>
                </a:cubicBezTo>
                <a:cubicBezTo>
                  <a:pt x="6276" y="1376"/>
                  <a:pt x="9599" y="0"/>
                  <a:pt x="13064" y="0"/>
                </a:cubicBezTo>
                <a:close/>
              </a:path>
            </a:pathLst>
          </a:custGeom>
          <a:solidFill>
            <a:srgbClr val="1877D5"/>
          </a:solidFill>
        </p:spPr>
        <p:txBody>
          <a:bodyPr/>
          <a:lstStyle/>
          <a:p>
            <a:pPr algn="ctr"/>
            <a:r>
              <a:rPr lang="fr-FR" sz="3600" dirty="0"/>
              <a:t>Les principes 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85800" y="6936597"/>
            <a:ext cx="3425081" cy="565597"/>
          </a:xfrm>
          <a:custGeom>
            <a:avLst/>
            <a:gdLst/>
            <a:ahLst/>
            <a:cxnLst/>
            <a:rect l="l" t="t" r="r" b="b"/>
            <a:pathLst>
              <a:path w="1092579" h="148965">
                <a:moveTo>
                  <a:pt x="13064" y="0"/>
                </a:moveTo>
                <a:lnTo>
                  <a:pt x="1079515" y="0"/>
                </a:lnTo>
                <a:cubicBezTo>
                  <a:pt x="1086730" y="0"/>
                  <a:pt x="1092579" y="5849"/>
                  <a:pt x="1092579" y="13064"/>
                </a:cubicBezTo>
                <a:lnTo>
                  <a:pt x="1092579" y="135901"/>
                </a:lnTo>
                <a:cubicBezTo>
                  <a:pt x="1092579" y="139366"/>
                  <a:pt x="1091202" y="142689"/>
                  <a:pt x="1088752" y="145138"/>
                </a:cubicBezTo>
                <a:cubicBezTo>
                  <a:pt x="1086302" y="147588"/>
                  <a:pt x="1082980" y="148965"/>
                  <a:pt x="1079515" y="148965"/>
                </a:cubicBezTo>
                <a:lnTo>
                  <a:pt x="13064" y="148965"/>
                </a:lnTo>
                <a:cubicBezTo>
                  <a:pt x="9599" y="148965"/>
                  <a:pt x="6276" y="147588"/>
                  <a:pt x="3826" y="145138"/>
                </a:cubicBezTo>
                <a:cubicBezTo>
                  <a:pt x="1376" y="142689"/>
                  <a:pt x="0" y="139366"/>
                  <a:pt x="0" y="135901"/>
                </a:cubicBezTo>
                <a:lnTo>
                  <a:pt x="0" y="13064"/>
                </a:lnTo>
                <a:cubicBezTo>
                  <a:pt x="0" y="9599"/>
                  <a:pt x="1376" y="6276"/>
                  <a:pt x="3826" y="3826"/>
                </a:cubicBezTo>
                <a:cubicBezTo>
                  <a:pt x="6276" y="1376"/>
                  <a:pt x="9599" y="0"/>
                  <a:pt x="13064" y="0"/>
                </a:cubicBezTo>
                <a:close/>
              </a:path>
            </a:pathLst>
          </a:custGeom>
          <a:solidFill>
            <a:srgbClr val="1877D5"/>
          </a:solidFill>
        </p:spPr>
        <p:txBody>
          <a:bodyPr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Montserrat" pitchFamily="2" charset="77"/>
              </a:rPr>
              <a:t>SÉCURITÉ RÉSEAU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137519" y="2884242"/>
            <a:ext cx="14012961" cy="3207469"/>
            <a:chOff x="0" y="0"/>
            <a:chExt cx="2170974" cy="49692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70974" cy="496921"/>
            </a:xfrm>
            <a:custGeom>
              <a:avLst/>
              <a:gdLst/>
              <a:ahLst/>
              <a:cxnLst/>
              <a:rect l="l" t="t" r="r" b="b"/>
              <a:pathLst>
                <a:path w="2170974" h="496921">
                  <a:moveTo>
                    <a:pt x="8840" y="0"/>
                  </a:moveTo>
                  <a:lnTo>
                    <a:pt x="2162135" y="0"/>
                  </a:lnTo>
                  <a:cubicBezTo>
                    <a:pt x="2167017" y="0"/>
                    <a:pt x="2170974" y="3958"/>
                    <a:pt x="2170974" y="8840"/>
                  </a:cubicBezTo>
                  <a:lnTo>
                    <a:pt x="2170974" y="488081"/>
                  </a:lnTo>
                  <a:cubicBezTo>
                    <a:pt x="2170974" y="492963"/>
                    <a:pt x="2167017" y="496921"/>
                    <a:pt x="2162135" y="496921"/>
                  </a:cubicBezTo>
                  <a:lnTo>
                    <a:pt x="8840" y="496921"/>
                  </a:lnTo>
                  <a:cubicBezTo>
                    <a:pt x="3958" y="496921"/>
                    <a:pt x="0" y="492963"/>
                    <a:pt x="0" y="488081"/>
                  </a:cubicBezTo>
                  <a:lnTo>
                    <a:pt x="0" y="8840"/>
                  </a:lnTo>
                  <a:cubicBezTo>
                    <a:pt x="0" y="3958"/>
                    <a:pt x="3958" y="0"/>
                    <a:pt x="8840" y="0"/>
                  </a:cubicBezTo>
                  <a:close/>
                </a:path>
              </a:pathLst>
            </a:custGeom>
            <a:blipFill>
              <a:blip r:embed="rId2"/>
              <a:stretch>
                <a:fillRect t="-72873" b="-7287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966540" y="1460651"/>
            <a:ext cx="12273460" cy="559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15"/>
              </a:lnSpc>
            </a:pPr>
            <a:r>
              <a:rPr lang="en-US" sz="3710" b="1" dirty="0">
                <a:solidFill>
                  <a:srgbClr val="031D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LES PILIERS DE LA CYBERSÉCURITÉ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84946" y="7938595"/>
            <a:ext cx="3124200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1600" spc="16" dirty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Protection des infrastructures de réseau </a:t>
            </a:r>
            <a:r>
              <a:rPr lang="en-US" sz="1600" spc="16" dirty="0" err="1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contre</a:t>
            </a:r>
            <a:r>
              <a:rPr lang="en-US" sz="1600" spc="16" dirty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les intrusions.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856693" y="8207611"/>
            <a:ext cx="4329291" cy="544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fr-FR" sz="1600" spc="16" dirty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Sécu</a:t>
            </a:r>
            <a:r>
              <a:rPr lang="fr-FR" sz="1600" spc="16" noProof="0" dirty="0" err="1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risa</a:t>
            </a:r>
            <a:r>
              <a:rPr lang="fr-FR" sz="1600" spc="16" dirty="0" err="1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tion</a:t>
            </a:r>
            <a:r>
              <a:rPr lang="fr-FR" sz="1600" spc="16" dirty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des logiciels et applications web/mobiles.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601200" y="8110668"/>
            <a:ext cx="4648200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1600" spc="16" dirty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Protection des données (au repos et </a:t>
            </a:r>
            <a:r>
              <a:rPr lang="en-US" sz="1600" spc="16" dirty="0" err="1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en</a:t>
            </a:r>
            <a:r>
              <a:rPr lang="en-US" sz="1600" spc="16" dirty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transit) </a:t>
            </a:r>
            <a:r>
              <a:rPr lang="en-US" sz="1600" spc="16" dirty="0" err="1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contre</a:t>
            </a:r>
            <a:r>
              <a:rPr lang="en-US" sz="1600" spc="16" dirty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1600" spc="16" dirty="0" err="1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l'accès</a:t>
            </a:r>
            <a:r>
              <a:rPr lang="en-US" sz="1600" spc="16" dirty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, la modification </a:t>
            </a:r>
            <a:r>
              <a:rPr lang="en-US" sz="1600" spc="16" dirty="0" err="1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ou</a:t>
            </a:r>
            <a:r>
              <a:rPr lang="en-US" sz="1600" spc="16" dirty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la destruction. </a:t>
            </a:r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6D27E543-ABFE-66E1-B92A-F82CAA2F7B5D}"/>
              </a:ext>
            </a:extLst>
          </p:cNvPr>
          <p:cNvSpPr/>
          <p:nvPr/>
        </p:nvSpPr>
        <p:spPr>
          <a:xfrm>
            <a:off x="4724400" y="6936597"/>
            <a:ext cx="4097128" cy="1031143"/>
          </a:xfrm>
          <a:custGeom>
            <a:avLst/>
            <a:gdLst/>
            <a:ahLst/>
            <a:cxnLst/>
            <a:rect l="l" t="t" r="r" b="b"/>
            <a:pathLst>
              <a:path w="1092579" h="148965">
                <a:moveTo>
                  <a:pt x="13064" y="0"/>
                </a:moveTo>
                <a:lnTo>
                  <a:pt x="1079515" y="0"/>
                </a:lnTo>
                <a:cubicBezTo>
                  <a:pt x="1086730" y="0"/>
                  <a:pt x="1092579" y="5849"/>
                  <a:pt x="1092579" y="13064"/>
                </a:cubicBezTo>
                <a:lnTo>
                  <a:pt x="1092579" y="135901"/>
                </a:lnTo>
                <a:cubicBezTo>
                  <a:pt x="1092579" y="139366"/>
                  <a:pt x="1091202" y="142689"/>
                  <a:pt x="1088752" y="145138"/>
                </a:cubicBezTo>
                <a:cubicBezTo>
                  <a:pt x="1086302" y="147588"/>
                  <a:pt x="1082980" y="148965"/>
                  <a:pt x="1079515" y="148965"/>
                </a:cubicBezTo>
                <a:lnTo>
                  <a:pt x="13064" y="148965"/>
                </a:lnTo>
                <a:cubicBezTo>
                  <a:pt x="9599" y="148965"/>
                  <a:pt x="6276" y="147588"/>
                  <a:pt x="3826" y="145138"/>
                </a:cubicBezTo>
                <a:cubicBezTo>
                  <a:pt x="1376" y="142689"/>
                  <a:pt x="0" y="139366"/>
                  <a:pt x="0" y="135901"/>
                </a:cubicBezTo>
                <a:lnTo>
                  <a:pt x="0" y="13064"/>
                </a:lnTo>
                <a:cubicBezTo>
                  <a:pt x="0" y="9599"/>
                  <a:pt x="1376" y="6276"/>
                  <a:pt x="3826" y="3826"/>
                </a:cubicBezTo>
                <a:cubicBezTo>
                  <a:pt x="6276" y="1376"/>
                  <a:pt x="9599" y="0"/>
                  <a:pt x="13064" y="0"/>
                </a:cubicBezTo>
                <a:close/>
              </a:path>
            </a:pathLst>
          </a:custGeom>
          <a:solidFill>
            <a:srgbClr val="1877D5"/>
          </a:solidFill>
        </p:spPr>
        <p:txBody>
          <a:bodyPr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Montserrat" pitchFamily="2" charset="77"/>
              </a:rPr>
              <a:t>SÉCURITÉ DES APPLICATIONS  </a:t>
            </a:r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53C364D8-FF96-7CA9-65C3-41C511123C6F}"/>
              </a:ext>
            </a:extLst>
          </p:cNvPr>
          <p:cNvSpPr/>
          <p:nvPr/>
        </p:nvSpPr>
        <p:spPr>
          <a:xfrm>
            <a:off x="9296400" y="6936595"/>
            <a:ext cx="4953000" cy="1031143"/>
          </a:xfrm>
          <a:custGeom>
            <a:avLst/>
            <a:gdLst/>
            <a:ahLst/>
            <a:cxnLst/>
            <a:rect l="l" t="t" r="r" b="b"/>
            <a:pathLst>
              <a:path w="1092579" h="148965">
                <a:moveTo>
                  <a:pt x="13064" y="0"/>
                </a:moveTo>
                <a:lnTo>
                  <a:pt x="1079515" y="0"/>
                </a:lnTo>
                <a:cubicBezTo>
                  <a:pt x="1086730" y="0"/>
                  <a:pt x="1092579" y="5849"/>
                  <a:pt x="1092579" y="13064"/>
                </a:cubicBezTo>
                <a:lnTo>
                  <a:pt x="1092579" y="135901"/>
                </a:lnTo>
                <a:cubicBezTo>
                  <a:pt x="1092579" y="139366"/>
                  <a:pt x="1091202" y="142689"/>
                  <a:pt x="1088752" y="145138"/>
                </a:cubicBezTo>
                <a:cubicBezTo>
                  <a:pt x="1086302" y="147588"/>
                  <a:pt x="1082980" y="148965"/>
                  <a:pt x="1079515" y="148965"/>
                </a:cubicBezTo>
                <a:lnTo>
                  <a:pt x="13064" y="148965"/>
                </a:lnTo>
                <a:cubicBezTo>
                  <a:pt x="9599" y="148965"/>
                  <a:pt x="6276" y="147588"/>
                  <a:pt x="3826" y="145138"/>
                </a:cubicBezTo>
                <a:cubicBezTo>
                  <a:pt x="1376" y="142689"/>
                  <a:pt x="0" y="139366"/>
                  <a:pt x="0" y="135901"/>
                </a:cubicBezTo>
                <a:lnTo>
                  <a:pt x="0" y="13064"/>
                </a:lnTo>
                <a:cubicBezTo>
                  <a:pt x="0" y="9599"/>
                  <a:pt x="1376" y="6276"/>
                  <a:pt x="3826" y="3826"/>
                </a:cubicBezTo>
                <a:cubicBezTo>
                  <a:pt x="6276" y="1376"/>
                  <a:pt x="9599" y="0"/>
                  <a:pt x="13064" y="0"/>
                </a:cubicBezTo>
                <a:close/>
              </a:path>
            </a:pathLst>
          </a:custGeom>
          <a:solidFill>
            <a:srgbClr val="1877D5"/>
          </a:solidFill>
        </p:spPr>
        <p:txBody>
          <a:bodyPr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Montserrat" pitchFamily="2" charset="77"/>
              </a:rPr>
              <a:t>SÉCURITÉ DE L'INFORMATION  </a:t>
            </a:r>
          </a:p>
        </p:txBody>
      </p:sp>
      <p:sp>
        <p:nvSpPr>
          <p:cNvPr id="24" name="Freeform 3">
            <a:extLst>
              <a:ext uri="{FF2B5EF4-FFF2-40B4-BE49-F238E27FC236}">
                <a16:creationId xmlns:a16="http://schemas.microsoft.com/office/drawing/2014/main" id="{4A96CC00-42B0-53A4-F5F3-79E67D9D4830}"/>
              </a:ext>
            </a:extLst>
          </p:cNvPr>
          <p:cNvSpPr/>
          <p:nvPr/>
        </p:nvSpPr>
        <p:spPr>
          <a:xfrm>
            <a:off x="14437939" y="7042199"/>
            <a:ext cx="3425081" cy="925539"/>
          </a:xfrm>
          <a:custGeom>
            <a:avLst/>
            <a:gdLst/>
            <a:ahLst/>
            <a:cxnLst/>
            <a:rect l="l" t="t" r="r" b="b"/>
            <a:pathLst>
              <a:path w="1092579" h="148965">
                <a:moveTo>
                  <a:pt x="13064" y="0"/>
                </a:moveTo>
                <a:lnTo>
                  <a:pt x="1079515" y="0"/>
                </a:lnTo>
                <a:cubicBezTo>
                  <a:pt x="1086730" y="0"/>
                  <a:pt x="1092579" y="5849"/>
                  <a:pt x="1092579" y="13064"/>
                </a:cubicBezTo>
                <a:lnTo>
                  <a:pt x="1092579" y="135901"/>
                </a:lnTo>
                <a:cubicBezTo>
                  <a:pt x="1092579" y="139366"/>
                  <a:pt x="1091202" y="142689"/>
                  <a:pt x="1088752" y="145138"/>
                </a:cubicBezTo>
                <a:cubicBezTo>
                  <a:pt x="1086302" y="147588"/>
                  <a:pt x="1082980" y="148965"/>
                  <a:pt x="1079515" y="148965"/>
                </a:cubicBezTo>
                <a:lnTo>
                  <a:pt x="13064" y="148965"/>
                </a:lnTo>
                <a:cubicBezTo>
                  <a:pt x="9599" y="148965"/>
                  <a:pt x="6276" y="147588"/>
                  <a:pt x="3826" y="145138"/>
                </a:cubicBezTo>
                <a:cubicBezTo>
                  <a:pt x="1376" y="142689"/>
                  <a:pt x="0" y="139366"/>
                  <a:pt x="0" y="135901"/>
                </a:cubicBezTo>
                <a:lnTo>
                  <a:pt x="0" y="13064"/>
                </a:lnTo>
                <a:cubicBezTo>
                  <a:pt x="0" y="9599"/>
                  <a:pt x="1376" y="6276"/>
                  <a:pt x="3826" y="3826"/>
                </a:cubicBezTo>
                <a:cubicBezTo>
                  <a:pt x="6276" y="1376"/>
                  <a:pt x="9599" y="0"/>
                  <a:pt x="13064" y="0"/>
                </a:cubicBezTo>
                <a:close/>
              </a:path>
            </a:pathLst>
          </a:custGeom>
          <a:solidFill>
            <a:srgbClr val="1877D5"/>
          </a:solidFill>
        </p:spPr>
        <p:txBody>
          <a:bodyPr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Montserrat" pitchFamily="2" charset="77"/>
              </a:rPr>
              <a:t>Sécurité opérationnelle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E413BB8-42D6-FCEE-B07F-7920E79BFD1A}"/>
              </a:ext>
            </a:extLst>
          </p:cNvPr>
          <p:cNvSpPr txBox="1"/>
          <p:nvPr/>
        </p:nvSpPr>
        <p:spPr>
          <a:xfrm>
            <a:off x="14605277" y="8145479"/>
            <a:ext cx="34250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J" sz="1600" dirty="0">
                <a:latin typeface="Montserrat" pitchFamily="2" charset="77"/>
              </a:rPr>
              <a:t>Gestion des processus et des décisions liés à la protection des données.  </a:t>
            </a:r>
            <a:endParaRPr lang="fr-FR" sz="1600" dirty="0">
              <a:latin typeface="Montserrat" pitchFamily="2" charset="7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7498148" y="1408223"/>
            <a:ext cx="8803154" cy="546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0"/>
              </a:lnSpc>
            </a:pPr>
            <a:r>
              <a:rPr lang="en-US" sz="3600" b="1" dirty="0">
                <a:solidFill>
                  <a:srgbClr val="031D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LES MENACES PRINCIPALES</a:t>
            </a:r>
          </a:p>
        </p:txBody>
      </p:sp>
      <p:pic>
        <p:nvPicPr>
          <p:cNvPr id="3074" name="Picture 2" descr="Les 6 principales menaces en cybersécurité">
            <a:extLst>
              <a:ext uri="{FF2B5EF4-FFF2-40B4-BE49-F238E27FC236}">
                <a16:creationId xmlns:a16="http://schemas.microsoft.com/office/drawing/2014/main" id="{7EA877A1-56A0-77BE-0162-030854272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21" y="1606557"/>
            <a:ext cx="5639680" cy="707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424176A9-647C-9680-1963-6D8C5301DB77}"/>
              </a:ext>
            </a:extLst>
          </p:cNvPr>
          <p:cNvSpPr txBox="1"/>
          <p:nvPr/>
        </p:nvSpPr>
        <p:spPr>
          <a:xfrm>
            <a:off x="8763000" y="3636887"/>
            <a:ext cx="8803154" cy="330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50000"/>
              </a:lnSpc>
              <a:spcAft>
                <a:spcPts val="900"/>
              </a:spcAft>
              <a:buSzPts val="1000"/>
              <a:buFont typeface="Wingdings" pitchFamily="2" charset="2"/>
              <a:buChar char="Ø"/>
              <a:tabLst>
                <a:tab pos="457200" algn="l"/>
              </a:tabLst>
            </a:pPr>
            <a:r>
              <a:rPr lang="fr-FR" sz="32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r-BJ" sz="32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ogiciels mailveillants (malware);</a:t>
            </a:r>
          </a:p>
          <a:p>
            <a:pPr marL="457200" lvl="0" indent="-457200" algn="just">
              <a:lnSpc>
                <a:spcPct val="150000"/>
              </a:lnSpc>
              <a:spcAft>
                <a:spcPts val="900"/>
              </a:spcAft>
              <a:buSzPts val="1000"/>
              <a:buFont typeface="Wingdings" pitchFamily="2" charset="2"/>
              <a:buChar char="Ø"/>
              <a:tabLst>
                <a:tab pos="457200" algn="l"/>
              </a:tabLst>
            </a:pPr>
            <a:r>
              <a:rPr lang="fr-BJ" sz="32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Phishing/Ingénierie sociale</a:t>
            </a:r>
            <a:r>
              <a:rPr lang="fr-BJ" sz="3200" b="1" kern="0" dirty="0">
                <a:solidFill>
                  <a:srgbClr val="000000"/>
                </a:solidFill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fr-BJ" sz="3200" kern="100" dirty="0">
              <a:solidFill>
                <a:srgbClr val="000000"/>
              </a:solidFill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50000"/>
              </a:lnSpc>
              <a:spcAft>
                <a:spcPts val="900"/>
              </a:spcAft>
              <a:buSzPts val="1000"/>
              <a:buFont typeface="Wingdings" pitchFamily="2" charset="2"/>
              <a:buChar char="Ø"/>
              <a:tabLst>
                <a:tab pos="457200" algn="l"/>
              </a:tabLst>
            </a:pPr>
            <a:r>
              <a:rPr lang="fr-BJ" sz="32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Attaques DDoS</a:t>
            </a:r>
            <a:r>
              <a:rPr lang="fr-BJ" sz="3200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 ;</a:t>
            </a:r>
            <a:endParaRPr lang="fr-BJ" sz="3200" kern="100" dirty="0">
              <a:solidFill>
                <a:srgbClr val="000000"/>
              </a:solidFill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50000"/>
              </a:lnSpc>
              <a:spcAft>
                <a:spcPts val="900"/>
              </a:spcAft>
              <a:buSzPts val="1000"/>
              <a:buFont typeface="Wingdings" pitchFamily="2" charset="2"/>
              <a:buChar char="Ø"/>
              <a:tabLst>
                <a:tab pos="457200" algn="l"/>
              </a:tabLst>
            </a:pPr>
            <a:r>
              <a:rPr lang="fr-BJ" sz="32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Vol de données</a:t>
            </a:r>
            <a:r>
              <a:rPr lang="fr-BJ" sz="3200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fr-BJ" sz="3200" dirty="0">
                <a:effectLst/>
                <a:latin typeface="Montserrat" pitchFamily="2" charset="77"/>
              </a:rPr>
              <a:t> .</a:t>
            </a:r>
            <a:endParaRPr lang="fr-FR" sz="3200" dirty="0">
              <a:latin typeface="Montserrat" pitchFamily="2" charset="7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324600" y="488762"/>
            <a:ext cx="11430000" cy="11239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10"/>
              </a:lnSpc>
            </a:pPr>
            <a:r>
              <a:rPr lang="en-US" sz="3600" b="1" dirty="0">
                <a:solidFill>
                  <a:srgbClr val="031D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Bonnes pratiques de </a:t>
            </a:r>
            <a:r>
              <a:rPr lang="en-US" sz="3600" b="1" dirty="0" err="1">
                <a:solidFill>
                  <a:srgbClr val="031D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cybersécurité</a:t>
            </a:r>
            <a:r>
              <a:rPr lang="en-US" sz="3600" b="1" dirty="0">
                <a:solidFill>
                  <a:srgbClr val="031D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/ </a:t>
            </a:r>
            <a:r>
              <a:rPr lang="en-US" sz="3600" b="1" dirty="0" err="1">
                <a:solidFill>
                  <a:srgbClr val="031D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L'hygiène</a:t>
            </a:r>
            <a:r>
              <a:rPr lang="en-US" sz="3600" b="1" dirty="0">
                <a:solidFill>
                  <a:srgbClr val="031D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600" b="1" dirty="0" err="1">
                <a:solidFill>
                  <a:srgbClr val="031D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cybernétique</a:t>
            </a:r>
            <a:endParaRPr lang="en-US" sz="3600" b="1" dirty="0">
              <a:solidFill>
                <a:srgbClr val="031D49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3191436" y="-2704304"/>
            <a:ext cx="8135728" cy="6434622"/>
          </a:xfrm>
          <a:custGeom>
            <a:avLst/>
            <a:gdLst/>
            <a:ahLst/>
            <a:cxnLst/>
            <a:rect l="l" t="t" r="r" b="b"/>
            <a:pathLst>
              <a:path w="8135728" h="6434622">
                <a:moveTo>
                  <a:pt x="0" y="0"/>
                </a:moveTo>
                <a:lnTo>
                  <a:pt x="8135728" y="0"/>
                </a:lnTo>
                <a:lnTo>
                  <a:pt x="8135728" y="6434621"/>
                </a:lnTo>
                <a:lnTo>
                  <a:pt x="0" y="6434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-3124200" y="6362700"/>
            <a:ext cx="8135728" cy="6434622"/>
          </a:xfrm>
          <a:custGeom>
            <a:avLst/>
            <a:gdLst/>
            <a:ahLst/>
            <a:cxnLst/>
            <a:rect l="l" t="t" r="r" b="b"/>
            <a:pathLst>
              <a:path w="8135728" h="6434622">
                <a:moveTo>
                  <a:pt x="0" y="0"/>
                </a:moveTo>
                <a:lnTo>
                  <a:pt x="8135729" y="0"/>
                </a:lnTo>
                <a:lnTo>
                  <a:pt x="8135729" y="6434622"/>
                </a:lnTo>
                <a:lnTo>
                  <a:pt x="0" y="643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4098" name="Picture 2" descr="Cybersécurité : Les bonnes pratiques à adopter - Happy-Beez">
            <a:extLst>
              <a:ext uri="{FF2B5EF4-FFF2-40B4-BE49-F238E27FC236}">
                <a16:creationId xmlns:a16="http://schemas.microsoft.com/office/drawing/2014/main" id="{60E55EA8-39CC-3550-7915-1984640FD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7483"/>
            <a:ext cx="5791200" cy="829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8B3A7EE-A188-D5E6-DD6C-9B4654CD2025}"/>
              </a:ext>
            </a:extLst>
          </p:cNvPr>
          <p:cNvSpPr txBox="1"/>
          <p:nvPr/>
        </p:nvSpPr>
        <p:spPr>
          <a:xfrm>
            <a:off x="5791200" y="2036634"/>
            <a:ext cx="12192000" cy="7785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lphaLcPeriod"/>
            </a:pPr>
            <a:r>
              <a:rPr lang="fr-BJ" sz="24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Gestion des identités</a:t>
            </a:r>
            <a:endParaRPr lang="fr-BJ" sz="2400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buFont typeface="Aptos" panose="020B0004020202020204" pitchFamily="34" charset="0"/>
              <a:buChar char="-"/>
            </a:pPr>
            <a:r>
              <a:rPr lang="fr-BJ" sz="24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Mots de passe robustes;</a:t>
            </a:r>
            <a:endParaRPr lang="fr-BJ" sz="2400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buFont typeface="Aptos" panose="020B0004020202020204" pitchFamily="34" charset="0"/>
              <a:buChar char="-"/>
            </a:pPr>
            <a:r>
              <a:rPr lang="fr-BJ" sz="24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Gestionnaires de mots de passe;</a:t>
            </a:r>
            <a:endParaRPr lang="fr-BJ" sz="2400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buFont typeface="Aptos" panose="020B0004020202020204" pitchFamily="34" charset="0"/>
              <a:buChar char="-"/>
            </a:pPr>
            <a:r>
              <a:rPr lang="fr-BJ" sz="24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Authentification Multi-Facteurs (MFA)</a:t>
            </a:r>
            <a:endParaRPr lang="fr-BJ" sz="2400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lphaLcPeriod"/>
            </a:pPr>
            <a:r>
              <a:rPr lang="fr-BJ" sz="24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Maintenance du système</a:t>
            </a:r>
            <a:endParaRPr lang="fr-BJ" sz="2400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buFont typeface="Aptos" panose="020B0004020202020204" pitchFamily="34" charset="0"/>
              <a:buChar char="-"/>
            </a:pPr>
            <a:r>
              <a:rPr lang="fr-BJ" sz="24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Mises à jour automatiques </a:t>
            </a:r>
            <a:endParaRPr lang="fr-BJ" sz="2400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buFont typeface="Aptos" panose="020B0004020202020204" pitchFamily="34" charset="0"/>
              <a:buChar char="-"/>
            </a:pPr>
            <a:r>
              <a:rPr lang="fr-BJ" sz="24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Nettoyage logiciel</a:t>
            </a:r>
            <a:endParaRPr lang="fr-BJ" sz="2400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lphaLcPeriod"/>
            </a:pPr>
            <a:r>
              <a:rPr lang="fr-BJ" sz="24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Protection des données</a:t>
            </a:r>
            <a:endParaRPr lang="fr-BJ" sz="2400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buFont typeface="Aptos" panose="020B0004020202020204" pitchFamily="34" charset="0"/>
              <a:buChar char="-"/>
            </a:pPr>
            <a:r>
              <a:rPr lang="fr-BJ" sz="24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Sauvegardes régulières </a:t>
            </a:r>
            <a:endParaRPr lang="fr-BJ" sz="2400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buFont typeface="Aptos" panose="020B0004020202020204" pitchFamily="34" charset="0"/>
              <a:buChar char="-"/>
            </a:pPr>
            <a:r>
              <a:rPr lang="fr-BJ" sz="24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Chiffrement </a:t>
            </a:r>
            <a:endParaRPr lang="fr-BJ" sz="2400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lphaLcPeriod"/>
            </a:pPr>
            <a:r>
              <a:rPr lang="fr-BJ" sz="24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Vigilance face aux menaces </a:t>
            </a:r>
            <a:endParaRPr lang="fr-BJ" sz="2400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buFont typeface="Aptos" panose="020B0004020202020204" pitchFamily="34" charset="0"/>
              <a:buChar char="-"/>
            </a:pPr>
            <a:r>
              <a:rPr lang="fr-BJ" sz="24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Phishing (Hameçonnage)</a:t>
            </a:r>
            <a:endParaRPr lang="fr-BJ" sz="2400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buFont typeface="Aptos" panose="020B0004020202020204" pitchFamily="34" charset="0"/>
              <a:buChar char="-"/>
            </a:pPr>
            <a:r>
              <a:rPr lang="fr-BJ" sz="24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Sécurité réseau </a:t>
            </a:r>
            <a:endParaRPr lang="fr-BJ" sz="2400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fr-BJ" sz="2400" b="1" kern="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Séparation des usages </a:t>
            </a:r>
            <a:endParaRPr lang="fr-BJ" sz="2400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942FF-3DAA-C6BC-2279-A956403EA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>
            <a:extLst>
              <a:ext uri="{FF2B5EF4-FFF2-40B4-BE49-F238E27FC236}">
                <a16:creationId xmlns:a16="http://schemas.microsoft.com/office/drawing/2014/main" id="{05168F40-78AF-8740-89A7-82A20C3572CB}"/>
              </a:ext>
            </a:extLst>
          </p:cNvPr>
          <p:cNvSpPr txBox="1"/>
          <p:nvPr/>
        </p:nvSpPr>
        <p:spPr>
          <a:xfrm>
            <a:off x="7924800" y="647700"/>
            <a:ext cx="9296400" cy="5468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10"/>
              </a:lnSpc>
            </a:pPr>
            <a:r>
              <a:rPr lang="en-US" sz="3600" b="1" dirty="0">
                <a:solidFill>
                  <a:srgbClr val="031D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RÉGLEMENTATION ET CONFORMITÉ </a:t>
            </a:r>
          </a:p>
        </p:txBody>
      </p:sp>
      <p:pic>
        <p:nvPicPr>
          <p:cNvPr id="5122" name="Picture 2" descr="Les règlementations et la conformité en cybersécurité : guide essentiel  pour les entreprises​">
            <a:extLst>
              <a:ext uri="{FF2B5EF4-FFF2-40B4-BE49-F238E27FC236}">
                <a16:creationId xmlns:a16="http://schemas.microsoft.com/office/drawing/2014/main" id="{648D37AB-F226-D81E-2211-A5C56BFE5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55104"/>
            <a:ext cx="5105400" cy="655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58528BA-4282-744C-6D2C-BA9D53831217}"/>
              </a:ext>
            </a:extLst>
          </p:cNvPr>
          <p:cNvSpPr txBox="1"/>
          <p:nvPr/>
        </p:nvSpPr>
        <p:spPr>
          <a:xfrm>
            <a:off x="6096000" y="1955104"/>
            <a:ext cx="11492345" cy="6677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ptos" panose="020B0004020202020204" pitchFamily="34" charset="0"/>
              <a:buChar char="-"/>
            </a:pPr>
            <a:r>
              <a:rPr lang="fr-FR" sz="2400" b="1" kern="100" dirty="0">
                <a:solidFill>
                  <a:srgbClr val="000000"/>
                </a:solidFill>
                <a:effectLst/>
                <a:latin typeface="Montserrat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La LOI N°2020-35 DU 06 JANVIER 2021modifiont lo loi n°2017-20 du 20 avril 2018 portant code du numérique en République du Bénin : en son livre V portant sur la protection des données personnelle et livre VI portant sur LA CYBERCRIMINALITE ET DE LA CYBERSECURITE ;</a:t>
            </a:r>
            <a:endParaRPr lang="fr-BJ" sz="2400" b="1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Aptos" panose="020B0004020202020204" pitchFamily="34" charset="0"/>
              <a:buChar char="-"/>
            </a:pPr>
            <a:r>
              <a:rPr lang="fr-FR" sz="2400" b="1" kern="100" dirty="0">
                <a:solidFill>
                  <a:srgbClr val="000000"/>
                </a:solidFill>
                <a:effectLst/>
                <a:latin typeface="Montserrat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Stratégie Nationale de Sécurité Numérique (SNSN) 2023-2026</a:t>
            </a:r>
            <a:endParaRPr lang="fr-BJ" sz="2400" b="1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Aptos" panose="020B0004020202020204" pitchFamily="34" charset="0"/>
              <a:buChar char="-"/>
            </a:pPr>
            <a:r>
              <a:rPr lang="fr-FR" sz="2400" b="1" kern="100" dirty="0">
                <a:solidFill>
                  <a:srgbClr val="000000"/>
                </a:solidFill>
                <a:effectLst/>
                <a:latin typeface="Montserrat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Référentiel de sécurité pour la protection des services en ligne</a:t>
            </a:r>
            <a:endParaRPr lang="fr-BJ" sz="2400" b="1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Aptos" panose="020B0004020202020204" pitchFamily="34" charset="0"/>
              <a:buChar char="-"/>
            </a:pPr>
            <a:r>
              <a:rPr lang="fr-FR" sz="2400" b="1" kern="100" dirty="0">
                <a:solidFill>
                  <a:srgbClr val="000000"/>
                </a:solidFill>
                <a:effectLst/>
                <a:latin typeface="Montserrat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Politique de sécurité des systèmes d'information de l'État</a:t>
            </a:r>
            <a:endParaRPr lang="fr-BJ" sz="2400" b="1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Aptos" panose="020B0004020202020204" pitchFamily="34" charset="0"/>
              <a:buChar char="-"/>
            </a:pPr>
            <a:r>
              <a:rPr lang="fr-FR" sz="2400" b="1" kern="100" dirty="0">
                <a:solidFill>
                  <a:srgbClr val="000000"/>
                </a:solidFill>
                <a:effectLst/>
                <a:latin typeface="Montserrat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Politique de protection des infrastructures d'information critique</a:t>
            </a:r>
            <a:endParaRPr lang="fr-BJ" sz="2400" b="1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Aptos" panose="020B0004020202020204" pitchFamily="34" charset="0"/>
              <a:buChar char="-"/>
            </a:pPr>
            <a:r>
              <a:rPr lang="fr-FR" sz="2400" b="1" kern="100" dirty="0">
                <a:solidFill>
                  <a:srgbClr val="000000"/>
                </a:solidFill>
                <a:effectLst/>
                <a:latin typeface="Montserrat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Stratégie Nationale de Sécurité Numérique</a:t>
            </a:r>
            <a:endParaRPr lang="fr-BJ" sz="2400" b="1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fr-FR" sz="2400" b="1" kern="100" dirty="0">
                <a:solidFill>
                  <a:srgbClr val="000000"/>
                </a:solidFill>
                <a:effectLst/>
                <a:latin typeface="Montserrat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Stratégie Nationale d'Intelligence Artificielle et des Mégadonnées 2023-2027.</a:t>
            </a:r>
            <a:endParaRPr lang="fr-BJ" sz="2400" b="1" kern="100" dirty="0">
              <a:effectLst/>
              <a:latin typeface="Montserrat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651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B5FBB-2A1A-0D95-CDC5-FB6C7B3BB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573E1B6-A569-9927-2CEA-45FFDB9CE0E8}"/>
              </a:ext>
            </a:extLst>
          </p:cNvPr>
          <p:cNvSpPr txBox="1"/>
          <p:nvPr/>
        </p:nvSpPr>
        <p:spPr>
          <a:xfrm>
            <a:off x="2514600" y="1562100"/>
            <a:ext cx="11430000" cy="5468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10"/>
              </a:lnSpc>
            </a:pPr>
            <a:r>
              <a:rPr lang="en-US" sz="3600" b="1" dirty="0">
                <a:solidFill>
                  <a:srgbClr val="031D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CONCLUSION 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26F385C-BD75-EB67-A064-4F14B3D47EA8}"/>
              </a:ext>
            </a:extLst>
          </p:cNvPr>
          <p:cNvSpPr/>
          <p:nvPr/>
        </p:nvSpPr>
        <p:spPr>
          <a:xfrm>
            <a:off x="13191436" y="-2704304"/>
            <a:ext cx="8135728" cy="6434622"/>
          </a:xfrm>
          <a:custGeom>
            <a:avLst/>
            <a:gdLst/>
            <a:ahLst/>
            <a:cxnLst/>
            <a:rect l="l" t="t" r="r" b="b"/>
            <a:pathLst>
              <a:path w="8135728" h="6434622">
                <a:moveTo>
                  <a:pt x="0" y="0"/>
                </a:moveTo>
                <a:lnTo>
                  <a:pt x="8135728" y="0"/>
                </a:lnTo>
                <a:lnTo>
                  <a:pt x="8135728" y="6434621"/>
                </a:lnTo>
                <a:lnTo>
                  <a:pt x="0" y="6434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1F278E5-88A0-D919-18F4-B704CDE7A24B}"/>
              </a:ext>
            </a:extLst>
          </p:cNvPr>
          <p:cNvSpPr/>
          <p:nvPr/>
        </p:nvSpPr>
        <p:spPr>
          <a:xfrm>
            <a:off x="-3124200" y="6362700"/>
            <a:ext cx="8135728" cy="6434622"/>
          </a:xfrm>
          <a:custGeom>
            <a:avLst/>
            <a:gdLst/>
            <a:ahLst/>
            <a:cxnLst/>
            <a:rect l="l" t="t" r="r" b="b"/>
            <a:pathLst>
              <a:path w="8135728" h="6434622">
                <a:moveTo>
                  <a:pt x="0" y="0"/>
                </a:moveTo>
                <a:lnTo>
                  <a:pt x="8135729" y="0"/>
                </a:lnTo>
                <a:lnTo>
                  <a:pt x="8135729" y="6434622"/>
                </a:lnTo>
                <a:lnTo>
                  <a:pt x="0" y="643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6146" name="Picture 2" descr="ETUDE DE LA CYBERSECURITE | PPTX">
            <a:extLst>
              <a:ext uri="{FF2B5EF4-FFF2-40B4-BE49-F238E27FC236}">
                <a16:creationId xmlns:a16="http://schemas.microsoft.com/office/drawing/2014/main" id="{FF346D75-8CD9-602B-5FBE-2B37FB004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375385"/>
            <a:ext cx="2412000" cy="1809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016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284</Words>
  <Application>Microsoft Office PowerPoint</Application>
  <PresentationFormat>Personnalisé</PresentationFormat>
  <Paragraphs>59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6" baseType="lpstr">
      <vt:lpstr>Montserrat Bold</vt:lpstr>
      <vt:lpstr>Arial</vt:lpstr>
      <vt:lpstr>Calibri</vt:lpstr>
      <vt:lpstr>Mokoto</vt:lpstr>
      <vt:lpstr>Aptos</vt:lpstr>
      <vt:lpstr>Wingdings</vt:lpstr>
      <vt:lpstr>Montserrat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/>
  <cp:lastModifiedBy>baudouin egnonse</cp:lastModifiedBy>
  <cp:revision>5</cp:revision>
  <dcterms:created xsi:type="dcterms:W3CDTF">2026-01-14T15:29:02Z</dcterms:created>
  <dcterms:modified xsi:type="dcterms:W3CDTF">2026-01-16T10:23:40Z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94CE828F307C2D043CB667692882B618_43</vt:lpwstr>
  </property>
  <property fmtid="{D5CDD505-2E9C-101B-9397-08002B2CF9AE}" pid="3" name="KSOProductBuildVer">
    <vt:lpwstr>1033-12.1.23152.23152</vt:lpwstr>
  </property>
</Properties>
</file>